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34"/>
  </p:notesMasterIdLst>
  <p:handoutMasterIdLst>
    <p:handoutMasterId r:id="rId35"/>
  </p:handoutMasterIdLst>
  <p:sldIdLst>
    <p:sldId id="276" r:id="rId6"/>
    <p:sldId id="278" r:id="rId7"/>
    <p:sldId id="310" r:id="rId8"/>
    <p:sldId id="311" r:id="rId9"/>
    <p:sldId id="318" r:id="rId10"/>
    <p:sldId id="321" r:id="rId11"/>
    <p:sldId id="320" r:id="rId12"/>
    <p:sldId id="331" r:id="rId13"/>
    <p:sldId id="323" r:id="rId14"/>
    <p:sldId id="325" r:id="rId15"/>
    <p:sldId id="324" r:id="rId16"/>
    <p:sldId id="326" r:id="rId17"/>
    <p:sldId id="327" r:id="rId18"/>
    <p:sldId id="328" r:id="rId19"/>
    <p:sldId id="329" r:id="rId20"/>
    <p:sldId id="330" r:id="rId21"/>
    <p:sldId id="314" r:id="rId22"/>
    <p:sldId id="316" r:id="rId23"/>
    <p:sldId id="317" r:id="rId24"/>
    <p:sldId id="315" r:id="rId25"/>
    <p:sldId id="332" r:id="rId26"/>
    <p:sldId id="333" r:id="rId27"/>
    <p:sldId id="334" r:id="rId28"/>
    <p:sldId id="335" r:id="rId29"/>
    <p:sldId id="337" r:id="rId30"/>
    <p:sldId id="297" r:id="rId31"/>
    <p:sldId id="307" r:id="rId32"/>
    <p:sldId id="336" r:id="rId33"/>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Hamad, Rita" initials="HR" lastIdx="5" clrIdx="1">
    <p:extLst>
      <p:ext uri="{19B8F6BF-5375-455C-9EA6-DF929625EA0E}">
        <p15:presenceInfo xmlns:p15="http://schemas.microsoft.com/office/powerpoint/2012/main" userId="S-1-5-21-2695169584-3817918341-3537416689-43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CCB"/>
    <a:srgbClr val="052049"/>
    <a:srgbClr val="90BD31"/>
    <a:srgbClr val="18A3AC"/>
    <a:srgbClr val="000000"/>
    <a:srgbClr val="EC1848"/>
    <a:srgbClr val="F48024"/>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7" autoAdjust="0"/>
    <p:restoredTop sz="78132" autoAdjust="0"/>
  </p:normalViewPr>
  <p:slideViewPr>
    <p:cSldViewPr snapToGrid="0" showGuides="1">
      <p:cViewPr varScale="1">
        <p:scale>
          <a:sx n="81" d="100"/>
          <a:sy n="81" d="100"/>
        </p:scale>
        <p:origin x="370" y="72"/>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Grid="0">
      <p:cViewPr>
        <p:scale>
          <a:sx n="108" d="100"/>
          <a:sy n="108" d="100"/>
        </p:scale>
        <p:origin x="1600" y="-456"/>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11/15/2019</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8532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HCUP (healthcare cost and utilization project from Agency for Healthcare Research</a:t>
            </a:r>
            <a:r>
              <a:rPr lang="en-US" baseline="0" dirty="0" smtClean="0"/>
              <a:t> and Quality</a:t>
            </a:r>
            <a:r>
              <a:rPr lang="en-US" dirty="0" smtClean="0"/>
              <a:t>): State inpatient databases, state emergency</a:t>
            </a:r>
            <a:r>
              <a:rPr lang="en-US" baseline="0" dirty="0" smtClean="0"/>
              <a:t> department databases, national inpatient sample, kids’ inpatient database, etc.</a:t>
            </a:r>
            <a:endParaRPr lang="en-US" dirty="0" smtClean="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smtClean="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02814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One of 29 RDCs nationwide, with access to dozens of governmental</a:t>
            </a:r>
            <a:r>
              <a:rPr lang="en-US" baseline="0" dirty="0"/>
              <a:t> survey and administrative data sets on population health.</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9862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A sampling</a:t>
            </a:r>
            <a:r>
              <a:rPr lang="en-US" baseline="0" dirty="0"/>
              <a:t> of data sets at the RDC, but there are more e.g., NSDUH, Census data, Bureau of Labor Statistics data.</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5559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Char char="•"/>
              <a:tabLst/>
              <a:defRPr/>
            </a:pPr>
            <a:r>
              <a:rPr lang="en-US" dirty="0"/>
              <a:t>To</a:t>
            </a:r>
            <a:r>
              <a:rPr lang="en-US" baseline="0" dirty="0"/>
              <a:t> get access to these data, you can apply at the CDC website.</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762159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have to do with PHDI?  Accessing</a:t>
            </a:r>
            <a:r>
              <a:rPr lang="en-US" baseline="0" dirty="0"/>
              <a:t> these data on your own would cost </a:t>
            </a:r>
            <a:r>
              <a:rPr lang="en-US" baseline="0" dirty="0" smtClean="0"/>
              <a:t>$7,500 </a:t>
            </a:r>
            <a:r>
              <a:rPr lang="en-US" baseline="0" dirty="0"/>
              <a:t>per project per year. For UCSF researchers, PHDI has acquired institutional membership so RDC access is free. If you need help with an NCHS RDC application, or if you have approval and want to find out more about the free RDC access, feel free to put in a CTSI population health consultation at the link below.</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17032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928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32647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16256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210820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smtClean="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933633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a:t>
            </a:r>
            <a:r>
              <a:rPr lang="en-US" baseline="0" dirty="0"/>
              <a:t> domains that PHDI currently supports</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99512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Worked with Alice Fishman to pull the datasets from the old CELDAC registry</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95619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 lists over 100 population health resources from global, national and local data purveyors.</a:t>
            </a:r>
          </a:p>
          <a:p>
            <a:pPr lvl="1"/>
            <a:r>
              <a:rPr lang="en-US" dirty="0"/>
              <a:t>Many of whom were included in the old CELDAC registry</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62698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Covers all kinds of data including administrative, demographic, epidemiology, surveys, </a:t>
            </a:r>
            <a:r>
              <a:rPr lang="en-US" dirty="0" err="1"/>
              <a:t>etc</a:t>
            </a:r>
            <a:endParaRPr lang="en-US" dirty="0"/>
          </a:p>
          <a:p>
            <a:r>
              <a:rPr lang="en-US" dirty="0"/>
              <a:t>Identifies if they are free or require a fee (with the icon)</a:t>
            </a:r>
          </a:p>
          <a:p>
            <a:r>
              <a:rPr lang="en-US" dirty="0"/>
              <a:t>If we have a copy of the data there is a link to access it via a CTSI consultation</a:t>
            </a:r>
          </a:p>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19179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00706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69203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6378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839181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11/15/2019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20130068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8818924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826474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80904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Clr>
                <a:schemeClr val="accent1"/>
              </a:buClr>
              <a:buSzPct val="80000"/>
              <a:buFont typeface="Wingdings" charset="2"/>
              <a:buNone/>
              <a:defRPr/>
            </a:lvl1pPr>
            <a:lvl2pPr marL="295275" indent="0">
              <a:buClr>
                <a:schemeClr val="accent1"/>
              </a:buClr>
              <a:buSzPct val="80000"/>
              <a:buFont typeface="Wingdings" charset="2"/>
              <a:buNone/>
              <a:defRPr/>
            </a:lvl2pPr>
            <a:lvl3pPr marL="579437" indent="0">
              <a:buClr>
                <a:schemeClr val="accent1"/>
              </a:buClr>
              <a:buSzPct val="80000"/>
              <a:buFont typeface="Wingdings" charset="2"/>
              <a:buNone/>
              <a:defRPr/>
            </a:lvl3pPr>
            <a:lvl4pPr marL="806450" indent="0">
              <a:buClr>
                <a:schemeClr val="accent1"/>
              </a:buClr>
              <a:buSzPct val="80000"/>
              <a:buFont typeface="Wingdings" charset="2"/>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87" r:id="rId7"/>
    <p:sldLayoutId id="2147483999"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 id="2147484017" r:id="rId24"/>
    <p:sldLayoutId id="2147484018" r:id="rId25"/>
    <p:sldLayoutId id="2147484019" r:id="rId26"/>
    <p:sldLayoutId id="2147484020" r:id="rId27"/>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pophealth.ucsf.edu/" TargetMode="External"/><Relationship Id="rId2" Type="http://schemas.openxmlformats.org/officeDocument/2006/relationships/hyperlink" Target="mailto:pophealth@ucsf.edu"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hyperlink" Target="https://www.cdc.gov/rd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mailto:pophealth@ucsf.edu"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s://consult.ucsf.edu/phh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mailto:pophealth@ucsf.edu"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mailto:pophealth@ucsf.edu" TargetMode="External"/><Relationship Id="rId2" Type="http://schemas.openxmlformats.org/officeDocument/2006/relationships/hyperlink" Target="mailto:rita.hamad@ucsf.edu" TargetMode="External"/><Relationship Id="rId1" Type="http://schemas.openxmlformats.org/officeDocument/2006/relationships/slideLayout" Target="../slideLayouts/slideLayout22.xml"/><Relationship Id="rId4" Type="http://schemas.openxmlformats.org/officeDocument/2006/relationships/hyperlink" Target="https://pophealth.ucsf.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consult.ucsf.edu/phhs" TargetMode="External"/><Relationship Id="rId2" Type="http://schemas.openxmlformats.org/officeDocument/2006/relationships/hyperlink" Target="https://guides.ucsf.edu/pophealthdata" TargetMode="External"/><Relationship Id="rId1" Type="http://schemas.openxmlformats.org/officeDocument/2006/relationships/slideLayout" Target="../slideLayouts/slideLayout22.xml"/><Relationship Id="rId4" Type="http://schemas.openxmlformats.org/officeDocument/2006/relationships/hyperlink" Target="https://www.library.ucsf.edu/ask-an-expert/data-scienc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4273" y="1630474"/>
            <a:ext cx="5138062" cy="1311963"/>
          </a:xfrm>
        </p:spPr>
        <p:txBody>
          <a:bodyPr/>
          <a:lstStyle/>
          <a:p>
            <a:pPr>
              <a:spcBef>
                <a:spcPts val="2000"/>
              </a:spcBef>
              <a:spcAft>
                <a:spcPts val="2000"/>
              </a:spcAft>
            </a:pPr>
            <a:r>
              <a:rPr lang="en-US" b="1" dirty="0"/>
              <a:t>The UCSF Population Health Data Initiative:</a:t>
            </a:r>
            <a:br>
              <a:rPr lang="en-US" b="1" dirty="0"/>
            </a:br>
            <a:r>
              <a:rPr lang="en-US" sz="1200" b="1" dirty="0"/>
              <a:t/>
            </a:r>
            <a:br>
              <a:rPr lang="en-US" sz="1200" b="1" dirty="0"/>
            </a:br>
            <a:r>
              <a:rPr lang="en-US" b="1" dirty="0"/>
              <a:t>New Research Resources</a:t>
            </a:r>
            <a:endParaRPr lang="en-US" dirty="0"/>
          </a:p>
        </p:txBody>
      </p:sp>
      <p:sp>
        <p:nvSpPr>
          <p:cNvPr id="5" name="Text Placeholder 4"/>
          <p:cNvSpPr>
            <a:spLocks noGrp="1"/>
          </p:cNvSpPr>
          <p:nvPr>
            <p:ph type="body" sz="quarter" idx="10"/>
          </p:nvPr>
        </p:nvSpPr>
        <p:spPr>
          <a:xfrm>
            <a:off x="784274" y="3712125"/>
            <a:ext cx="5138061" cy="426719"/>
          </a:xfrm>
        </p:spPr>
        <p:txBody>
          <a:bodyPr/>
          <a:lstStyle/>
          <a:p>
            <a:r>
              <a:rPr lang="en-US" dirty="0"/>
              <a:t>Rita Hamad, </a:t>
            </a:r>
            <a:r>
              <a:rPr lang="en-US" dirty="0" smtClean="0"/>
              <a:t>MD, PhD</a:t>
            </a:r>
          </a:p>
          <a:p>
            <a:r>
              <a:rPr lang="en-US" dirty="0" smtClean="0"/>
              <a:t>PHDI Faculty </a:t>
            </a:r>
            <a:r>
              <a:rPr lang="en-US" dirty="0"/>
              <a:t>Lead </a:t>
            </a:r>
            <a:r>
              <a:rPr lang="en-US" dirty="0" smtClean="0"/>
              <a:t>for </a:t>
            </a:r>
            <a:r>
              <a:rPr lang="en-US" dirty="0"/>
              <a:t>Research </a:t>
            </a:r>
            <a:r>
              <a:rPr lang="en-US" dirty="0" smtClean="0"/>
              <a:t>Resources</a:t>
            </a:r>
          </a:p>
          <a:p>
            <a:r>
              <a:rPr lang="en-US" dirty="0" smtClean="0"/>
              <a:t>Philip R. Lee Institute for Health Policy Studies</a:t>
            </a:r>
          </a:p>
          <a:p>
            <a:r>
              <a:rPr lang="en-US" dirty="0" smtClean="0"/>
              <a:t>Department of Family &amp; Community Medicine</a:t>
            </a:r>
            <a:endParaRPr lang="en-US" dirty="0"/>
          </a:p>
        </p:txBody>
      </p:sp>
    </p:spTree>
    <p:extLst>
      <p:ext uri="{BB962C8B-B14F-4D97-AF65-F5344CB8AC3E}">
        <p14:creationId xmlns:p14="http://schemas.microsoft.com/office/powerpoint/2010/main" val="12347036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10</a:t>
            </a:fld>
            <a:endParaRPr lang="en-US" dirty="0"/>
          </a:p>
        </p:txBody>
      </p:sp>
      <p:sp>
        <p:nvSpPr>
          <p:cNvPr id="4" name="Title 3"/>
          <p:cNvSpPr>
            <a:spLocks noGrp="1"/>
          </p:cNvSpPr>
          <p:nvPr>
            <p:ph type="title"/>
          </p:nvPr>
        </p:nvSpPr>
        <p:spPr/>
        <p:txBody>
          <a:bodyPr/>
          <a:lstStyle/>
          <a:p>
            <a:r>
              <a:rPr lang="en-US" dirty="0"/>
              <a:t>Why Repeat Efforts?</a:t>
            </a:r>
          </a:p>
        </p:txBody>
      </p:sp>
      <p:sp>
        <p:nvSpPr>
          <p:cNvPr id="5" name="Content Placeholder 4"/>
          <p:cNvSpPr>
            <a:spLocks noGrp="1"/>
          </p:cNvSpPr>
          <p:nvPr>
            <p:ph idx="1"/>
          </p:nvPr>
        </p:nvSpPr>
        <p:spPr>
          <a:xfrm>
            <a:off x="459683" y="1278139"/>
            <a:ext cx="8137665" cy="2902922"/>
          </a:xfrm>
        </p:spPr>
        <p:txBody>
          <a:bodyPr/>
          <a:lstStyle/>
          <a:p>
            <a:pPr marL="0" indent="0">
              <a:buNone/>
            </a:pPr>
            <a:r>
              <a:rPr lang="en-US" sz="2400" dirty="0"/>
              <a:t>Usual approach is necessary for truly </a:t>
            </a:r>
            <a:r>
              <a:rPr lang="en-US" sz="2400" b="1" i="1" dirty="0"/>
              <a:t>new</a:t>
            </a:r>
            <a:r>
              <a:rPr lang="en-US" sz="2400" dirty="0"/>
              <a:t> datasets, but…</a:t>
            </a:r>
          </a:p>
          <a:p>
            <a:pPr marL="0" indent="0">
              <a:buNone/>
            </a:pPr>
            <a:endParaRPr lang="en-US" sz="2400" dirty="0"/>
          </a:p>
          <a:p>
            <a:pPr marL="0" indent="0">
              <a:buNone/>
            </a:pPr>
            <a:r>
              <a:rPr lang="en-US" sz="2400" dirty="0"/>
              <a:t>… someone else on campus has probably done the hard work for many datasets!</a:t>
            </a:r>
          </a:p>
          <a:p>
            <a:pPr marL="0" indent="0">
              <a:buNone/>
            </a:pPr>
            <a:endParaRPr lang="en-US" sz="2400" dirty="0"/>
          </a:p>
          <a:p>
            <a:pPr marL="0" indent="0">
              <a:buNone/>
            </a:pPr>
            <a:r>
              <a:rPr lang="en-US" sz="2400" dirty="0"/>
              <a:t>Why pay more money and sign new contracts for data that another UCSF researcher has already paid for…?</a:t>
            </a:r>
          </a:p>
          <a:p>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9700901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11</a:t>
            </a:fld>
            <a:endParaRPr lang="en-US" dirty="0"/>
          </a:p>
        </p:txBody>
      </p:sp>
      <p:sp>
        <p:nvSpPr>
          <p:cNvPr id="4" name="Title 3"/>
          <p:cNvSpPr>
            <a:spLocks noGrp="1"/>
          </p:cNvSpPr>
          <p:nvPr>
            <p:ph type="title"/>
          </p:nvPr>
        </p:nvSpPr>
        <p:spPr/>
        <p:txBody>
          <a:bodyPr/>
          <a:lstStyle/>
          <a:p>
            <a:r>
              <a:rPr lang="en-US" dirty="0"/>
              <a:t>The PHDI Solution</a:t>
            </a:r>
          </a:p>
        </p:txBody>
      </p:sp>
      <p:sp>
        <p:nvSpPr>
          <p:cNvPr id="5" name="Content Placeholder 4"/>
          <p:cNvSpPr>
            <a:spLocks noGrp="1"/>
          </p:cNvSpPr>
          <p:nvPr>
            <p:ph idx="1"/>
          </p:nvPr>
        </p:nvSpPr>
        <p:spPr>
          <a:xfrm>
            <a:off x="453585" y="846161"/>
            <a:ext cx="8137665" cy="2902922"/>
          </a:xfrm>
        </p:spPr>
        <p:txBody>
          <a:bodyPr/>
          <a:lstStyle/>
          <a:p>
            <a:pPr marL="0" indent="0">
              <a:buNone/>
            </a:pPr>
            <a:r>
              <a:rPr lang="en-US" sz="2400" dirty="0"/>
              <a:t>PHDI aims to solve this by providing:</a:t>
            </a:r>
          </a:p>
          <a:p>
            <a:pPr lvl="1"/>
            <a:r>
              <a:rPr lang="en-US" sz="2200" dirty="0"/>
              <a:t>A centralized source for </a:t>
            </a:r>
            <a:r>
              <a:rPr lang="en-US" sz="2200" b="1" i="1" dirty="0"/>
              <a:t>finding</a:t>
            </a:r>
            <a:r>
              <a:rPr lang="en-US" sz="2200" dirty="0"/>
              <a:t> new datasets</a:t>
            </a:r>
          </a:p>
          <a:p>
            <a:pPr lvl="1"/>
            <a:r>
              <a:rPr lang="en-US" sz="2200" dirty="0"/>
              <a:t>A simplified process for </a:t>
            </a:r>
            <a:r>
              <a:rPr lang="en-US" sz="2200" b="1" i="1" dirty="0"/>
              <a:t>getting</a:t>
            </a:r>
            <a:r>
              <a:rPr lang="en-US" sz="2200" dirty="0"/>
              <a:t> </a:t>
            </a:r>
            <a:r>
              <a:rPr lang="en-US" sz="2200" b="1" i="1" dirty="0"/>
              <a:t>access</a:t>
            </a:r>
            <a:r>
              <a:rPr lang="en-US" sz="2200" dirty="0"/>
              <a:t> to data</a:t>
            </a:r>
          </a:p>
          <a:p>
            <a:pPr lvl="1"/>
            <a:r>
              <a:rPr lang="en-US" sz="2200" dirty="0" smtClean="0"/>
              <a:t>UCSF </a:t>
            </a:r>
            <a:r>
              <a:rPr lang="en-US" sz="2200" b="1" i="1" dirty="0"/>
              <a:t>site licenses </a:t>
            </a:r>
            <a:r>
              <a:rPr lang="en-US" sz="2200" dirty="0"/>
              <a:t>for commonly used datasets</a:t>
            </a:r>
          </a:p>
          <a:p>
            <a:pPr lvl="1"/>
            <a:r>
              <a:rPr lang="en-US" sz="2200" dirty="0"/>
              <a:t>Efforts to </a:t>
            </a:r>
            <a:r>
              <a:rPr lang="en-US" sz="2200" b="1" i="1" dirty="0"/>
              <a:t>standardize</a:t>
            </a:r>
            <a:r>
              <a:rPr lang="en-US" sz="2200" dirty="0"/>
              <a:t> data use agreements</a:t>
            </a:r>
          </a:p>
          <a:p>
            <a:pPr marL="0" indent="0">
              <a:buNone/>
            </a:pPr>
            <a:endParaRPr lang="en-US" sz="2400" dirty="0"/>
          </a:p>
          <a:p>
            <a:pPr marL="0" indent="0">
              <a:buNone/>
            </a:pPr>
            <a:endParaRPr lang="en-US" sz="2400" dirty="0"/>
          </a:p>
        </p:txBody>
      </p:sp>
      <p:pic>
        <p:nvPicPr>
          <p:cNvPr id="2050" name="Picture 2" descr="Image result for simplify">
            <a:extLst>
              <a:ext uri="{FF2B5EF4-FFF2-40B4-BE49-F238E27FC236}">
                <a16:creationId xmlns:a16="http://schemas.microsoft.com/office/drawing/2014/main" id="{3B6E23DE-BB23-4841-902A-7032AEE3E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666" y="2995083"/>
            <a:ext cx="158115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615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04F68-551E-834B-A99B-85CAB6A6B533}"/>
              </a:ext>
            </a:extLst>
          </p:cNvPr>
          <p:cNvSpPr>
            <a:spLocks noGrp="1"/>
          </p:cNvSpPr>
          <p:nvPr>
            <p:ph type="sldNum" sz="quarter" idx="13"/>
          </p:nvPr>
        </p:nvSpPr>
        <p:spPr/>
        <p:txBody>
          <a:bodyPr/>
          <a:lstStyle/>
          <a:p>
            <a:fld id="{7BCC8D0D-EAEC-449D-9161-023DFF90F2E2}" type="slidenum">
              <a:rPr lang="en-US" smtClean="0"/>
              <a:pPr/>
              <a:t>12</a:t>
            </a:fld>
            <a:endParaRPr lang="en-US" dirty="0"/>
          </a:p>
        </p:txBody>
      </p:sp>
      <p:sp>
        <p:nvSpPr>
          <p:cNvPr id="4" name="Title 3">
            <a:extLst>
              <a:ext uri="{FF2B5EF4-FFF2-40B4-BE49-F238E27FC236}">
                <a16:creationId xmlns:a16="http://schemas.microsoft.com/office/drawing/2014/main" id="{52F7DFF1-8DAB-7E41-B9F6-A134F3B5C74F}"/>
              </a:ext>
            </a:extLst>
          </p:cNvPr>
          <p:cNvSpPr>
            <a:spLocks noGrp="1"/>
          </p:cNvSpPr>
          <p:nvPr>
            <p:ph type="title"/>
          </p:nvPr>
        </p:nvSpPr>
        <p:spPr/>
        <p:txBody>
          <a:bodyPr/>
          <a:lstStyle/>
          <a:p>
            <a:r>
              <a:rPr lang="en-US" dirty="0"/>
              <a:t>Data Access Solution</a:t>
            </a:r>
          </a:p>
        </p:txBody>
      </p:sp>
      <p:sp>
        <p:nvSpPr>
          <p:cNvPr id="6" name="Content Placeholder 5">
            <a:extLst>
              <a:ext uri="{FF2B5EF4-FFF2-40B4-BE49-F238E27FC236}">
                <a16:creationId xmlns:a16="http://schemas.microsoft.com/office/drawing/2014/main" id="{AB20045F-AC75-3F44-B39C-FA2AAE1C5CBE}"/>
              </a:ext>
            </a:extLst>
          </p:cNvPr>
          <p:cNvSpPr>
            <a:spLocks noGrp="1"/>
          </p:cNvSpPr>
          <p:nvPr>
            <p:ph idx="1"/>
          </p:nvPr>
        </p:nvSpPr>
        <p:spPr>
          <a:xfrm>
            <a:off x="453585" y="1028882"/>
            <a:ext cx="8137665" cy="2932045"/>
          </a:xfrm>
        </p:spPr>
        <p:txBody>
          <a:bodyPr/>
          <a:lstStyle/>
          <a:p>
            <a:r>
              <a:rPr lang="en-US" dirty="0" smtClean="0"/>
              <a:t>We have launched a pilot of our new data access process!</a:t>
            </a:r>
            <a:endParaRPr lang="en-US" dirty="0"/>
          </a:p>
          <a:p>
            <a:pPr marL="0" indent="0">
              <a:buNone/>
            </a:pPr>
            <a:r>
              <a:rPr lang="en-US" dirty="0" smtClean="0">
                <a:sym typeface="Wingdings" panose="05000000000000000000" pitchFamily="2" charset="2"/>
              </a:rPr>
              <a:t>	 </a:t>
            </a:r>
            <a:r>
              <a:rPr lang="en-US" dirty="0" smtClean="0"/>
              <a:t>access </a:t>
            </a:r>
            <a:r>
              <a:rPr lang="en-US" dirty="0"/>
              <a:t>to IBM </a:t>
            </a:r>
            <a:r>
              <a:rPr lang="en-US" dirty="0" err="1"/>
              <a:t>MarketScan</a:t>
            </a:r>
            <a:r>
              <a:rPr lang="en-US" dirty="0"/>
              <a:t> Research </a:t>
            </a:r>
            <a:r>
              <a:rPr lang="en-US" dirty="0" smtClean="0"/>
              <a:t>Data </a:t>
            </a:r>
          </a:p>
          <a:p>
            <a:pPr marL="0" indent="0">
              <a:buNone/>
            </a:pPr>
            <a:r>
              <a:rPr lang="en-US" dirty="0"/>
              <a:t>	</a:t>
            </a:r>
            <a:r>
              <a:rPr lang="en-US" dirty="0" smtClean="0"/>
              <a:t>	(formerly known as </a:t>
            </a:r>
            <a:r>
              <a:rPr lang="en-US" dirty="0" err="1" smtClean="0"/>
              <a:t>TruvenHealth</a:t>
            </a:r>
            <a:r>
              <a:rPr lang="en-US" dirty="0" smtClean="0"/>
              <a:t>)</a:t>
            </a:r>
            <a:endParaRPr lang="en-US" dirty="0"/>
          </a:p>
          <a:p>
            <a:r>
              <a:rPr lang="en-US" dirty="0"/>
              <a:t>Open to all researchers at UCSF</a:t>
            </a:r>
          </a:p>
          <a:p>
            <a:r>
              <a:rPr lang="en-US" dirty="0"/>
              <a:t>Free to access </a:t>
            </a:r>
          </a:p>
          <a:p>
            <a:pPr lvl="1"/>
            <a:r>
              <a:rPr lang="en-US" dirty="0"/>
              <a:t>Free to publish for unfunded/intramurally funded studies</a:t>
            </a:r>
          </a:p>
          <a:p>
            <a:pPr lvl="1"/>
            <a:r>
              <a:rPr lang="en-US" dirty="0"/>
              <a:t>Publication fee per study for extramurally funded projects</a:t>
            </a:r>
          </a:p>
        </p:txBody>
      </p:sp>
    </p:spTree>
    <p:extLst>
      <p:ext uri="{BB962C8B-B14F-4D97-AF65-F5344CB8AC3E}">
        <p14:creationId xmlns:p14="http://schemas.microsoft.com/office/powerpoint/2010/main" val="2636901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04F68-551E-834B-A99B-85CAB6A6B533}"/>
              </a:ext>
            </a:extLst>
          </p:cNvPr>
          <p:cNvSpPr>
            <a:spLocks noGrp="1"/>
          </p:cNvSpPr>
          <p:nvPr>
            <p:ph type="sldNum" sz="quarter" idx="13"/>
          </p:nvPr>
        </p:nvSpPr>
        <p:spPr/>
        <p:txBody>
          <a:bodyPr/>
          <a:lstStyle/>
          <a:p>
            <a:fld id="{7BCC8D0D-EAEC-449D-9161-023DFF90F2E2}" type="slidenum">
              <a:rPr lang="en-US" smtClean="0"/>
              <a:pPr/>
              <a:t>13</a:t>
            </a:fld>
            <a:endParaRPr lang="en-US" dirty="0"/>
          </a:p>
        </p:txBody>
      </p:sp>
      <p:sp>
        <p:nvSpPr>
          <p:cNvPr id="4" name="Title 3">
            <a:extLst>
              <a:ext uri="{FF2B5EF4-FFF2-40B4-BE49-F238E27FC236}">
                <a16:creationId xmlns:a16="http://schemas.microsoft.com/office/drawing/2014/main" id="{52F7DFF1-8DAB-7E41-B9F6-A134F3B5C74F}"/>
              </a:ext>
            </a:extLst>
          </p:cNvPr>
          <p:cNvSpPr>
            <a:spLocks noGrp="1"/>
          </p:cNvSpPr>
          <p:nvPr>
            <p:ph type="title"/>
          </p:nvPr>
        </p:nvSpPr>
        <p:spPr/>
        <p:txBody>
          <a:bodyPr/>
          <a:lstStyle/>
          <a:p>
            <a:r>
              <a:rPr lang="en-US" dirty="0"/>
              <a:t>IBM </a:t>
            </a:r>
            <a:r>
              <a:rPr lang="en-US" dirty="0" err="1"/>
              <a:t>MarketScan</a:t>
            </a:r>
            <a:r>
              <a:rPr lang="en-US" dirty="0"/>
              <a:t> Claims Data</a:t>
            </a:r>
          </a:p>
        </p:txBody>
      </p:sp>
      <p:sp>
        <p:nvSpPr>
          <p:cNvPr id="6" name="Content Placeholder 5">
            <a:extLst>
              <a:ext uri="{FF2B5EF4-FFF2-40B4-BE49-F238E27FC236}">
                <a16:creationId xmlns:a16="http://schemas.microsoft.com/office/drawing/2014/main" id="{AB20045F-AC75-3F44-B39C-FA2AAE1C5CBE}"/>
              </a:ext>
            </a:extLst>
          </p:cNvPr>
          <p:cNvSpPr>
            <a:spLocks noGrp="1"/>
          </p:cNvSpPr>
          <p:nvPr>
            <p:ph idx="1"/>
          </p:nvPr>
        </p:nvSpPr>
        <p:spPr>
          <a:xfrm>
            <a:off x="453585" y="952683"/>
            <a:ext cx="8137665" cy="2932045"/>
          </a:xfrm>
        </p:spPr>
        <p:txBody>
          <a:bodyPr/>
          <a:lstStyle/>
          <a:p>
            <a:r>
              <a:rPr lang="en-US" dirty="0"/>
              <a:t>IBM </a:t>
            </a:r>
            <a:r>
              <a:rPr lang="en-US" dirty="0" err="1"/>
              <a:t>MarketScan</a:t>
            </a:r>
            <a:r>
              <a:rPr lang="en-US" dirty="0"/>
              <a:t> Research Databases provide de-identified enrollment, inpatient, outpatient, and outpatient pharmacy commercial claims data</a:t>
            </a:r>
          </a:p>
          <a:p>
            <a:pPr lvl="1"/>
            <a:r>
              <a:rPr lang="en-US" dirty="0"/>
              <a:t>Over 50 million covered lives across the US</a:t>
            </a:r>
          </a:p>
          <a:p>
            <a:pPr lvl="1"/>
            <a:r>
              <a:rPr lang="en-US" dirty="0"/>
              <a:t>Fully longitudinal at the patient level from 2010-2018</a:t>
            </a:r>
          </a:p>
          <a:p>
            <a:pPr lvl="1"/>
            <a:r>
              <a:rPr lang="en-US" dirty="0"/>
              <a:t>Useful for cost, </a:t>
            </a:r>
            <a:r>
              <a:rPr lang="en-US" dirty="0" smtClean="0"/>
              <a:t>utilization, </a:t>
            </a:r>
            <a:r>
              <a:rPr lang="en-US" dirty="0"/>
              <a:t>and epidemiological studies</a:t>
            </a:r>
          </a:p>
          <a:p>
            <a:pPr lvl="1"/>
            <a:r>
              <a:rPr lang="en-US" dirty="0"/>
              <a:t>Large enough to be representative of the US commercial insurance </a:t>
            </a:r>
            <a:r>
              <a:rPr lang="en-US" dirty="0" smtClean="0"/>
              <a:t>population</a:t>
            </a:r>
            <a:endParaRPr lang="en-US" dirty="0"/>
          </a:p>
        </p:txBody>
      </p:sp>
    </p:spTree>
    <p:extLst>
      <p:ext uri="{BB962C8B-B14F-4D97-AF65-F5344CB8AC3E}">
        <p14:creationId xmlns:p14="http://schemas.microsoft.com/office/powerpoint/2010/main" val="3841178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04F68-551E-834B-A99B-85CAB6A6B533}"/>
              </a:ext>
            </a:extLst>
          </p:cNvPr>
          <p:cNvSpPr>
            <a:spLocks noGrp="1"/>
          </p:cNvSpPr>
          <p:nvPr>
            <p:ph type="sldNum" sz="quarter" idx="13"/>
          </p:nvPr>
        </p:nvSpPr>
        <p:spPr/>
        <p:txBody>
          <a:bodyPr/>
          <a:lstStyle/>
          <a:p>
            <a:fld id="{7BCC8D0D-EAEC-449D-9161-023DFF90F2E2}" type="slidenum">
              <a:rPr lang="en-US" smtClean="0"/>
              <a:pPr/>
              <a:t>14</a:t>
            </a:fld>
            <a:endParaRPr lang="en-US" dirty="0"/>
          </a:p>
        </p:txBody>
      </p:sp>
      <p:sp>
        <p:nvSpPr>
          <p:cNvPr id="4" name="Title 3">
            <a:extLst>
              <a:ext uri="{FF2B5EF4-FFF2-40B4-BE49-F238E27FC236}">
                <a16:creationId xmlns:a16="http://schemas.microsoft.com/office/drawing/2014/main" id="{52F7DFF1-8DAB-7E41-B9F6-A134F3B5C74F}"/>
              </a:ext>
            </a:extLst>
          </p:cNvPr>
          <p:cNvSpPr>
            <a:spLocks noGrp="1"/>
          </p:cNvSpPr>
          <p:nvPr>
            <p:ph type="title"/>
          </p:nvPr>
        </p:nvSpPr>
        <p:spPr/>
        <p:txBody>
          <a:bodyPr/>
          <a:lstStyle/>
          <a:p>
            <a:r>
              <a:rPr lang="en-US" dirty="0"/>
              <a:t>Phase 1: </a:t>
            </a:r>
            <a:r>
              <a:rPr lang="en-US" dirty="0" smtClean="0"/>
              <a:t>Data </a:t>
            </a:r>
            <a:r>
              <a:rPr lang="en-US" dirty="0"/>
              <a:t>Access Model</a:t>
            </a:r>
          </a:p>
        </p:txBody>
      </p:sp>
      <p:sp>
        <p:nvSpPr>
          <p:cNvPr id="6" name="Content Placeholder 5">
            <a:extLst>
              <a:ext uri="{FF2B5EF4-FFF2-40B4-BE49-F238E27FC236}">
                <a16:creationId xmlns:a16="http://schemas.microsoft.com/office/drawing/2014/main" id="{AB20045F-AC75-3F44-B39C-FA2AAE1C5CBE}"/>
              </a:ext>
            </a:extLst>
          </p:cNvPr>
          <p:cNvSpPr>
            <a:spLocks noGrp="1"/>
          </p:cNvSpPr>
          <p:nvPr>
            <p:ph idx="1"/>
          </p:nvPr>
        </p:nvSpPr>
        <p:spPr>
          <a:xfrm>
            <a:off x="453585" y="893416"/>
            <a:ext cx="8264902" cy="2932045"/>
          </a:xfrm>
        </p:spPr>
        <p:txBody>
          <a:bodyPr/>
          <a:lstStyle/>
          <a:p>
            <a:r>
              <a:rPr lang="en-US" dirty="0"/>
              <a:t>PHDI has purchased a site license for research studies</a:t>
            </a:r>
          </a:p>
          <a:p>
            <a:r>
              <a:rPr lang="en-US" dirty="0"/>
              <a:t>Providing streamlined access approval process</a:t>
            </a:r>
          </a:p>
          <a:p>
            <a:r>
              <a:rPr lang="en-US" dirty="0"/>
              <a:t>Improvements to data storage and compute infrastructure</a:t>
            </a:r>
          </a:p>
          <a:p>
            <a:r>
              <a:rPr lang="en-US" dirty="0" smtClean="0"/>
              <a:t>Some </a:t>
            </a:r>
            <a:r>
              <a:rPr lang="en-US" dirty="0"/>
              <a:t>programming support to help researchers make initial cuts of the data and consult on data </a:t>
            </a:r>
            <a:r>
              <a:rPr lang="en-US" dirty="0" smtClean="0"/>
              <a:t>use</a:t>
            </a:r>
          </a:p>
        </p:txBody>
      </p:sp>
    </p:spTree>
    <p:extLst>
      <p:ext uri="{BB962C8B-B14F-4D97-AF65-F5344CB8AC3E}">
        <p14:creationId xmlns:p14="http://schemas.microsoft.com/office/powerpoint/2010/main" val="26798987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04F68-551E-834B-A99B-85CAB6A6B533}"/>
              </a:ext>
            </a:extLst>
          </p:cNvPr>
          <p:cNvSpPr>
            <a:spLocks noGrp="1"/>
          </p:cNvSpPr>
          <p:nvPr>
            <p:ph type="sldNum" sz="quarter" idx="13"/>
          </p:nvPr>
        </p:nvSpPr>
        <p:spPr/>
        <p:txBody>
          <a:bodyPr/>
          <a:lstStyle/>
          <a:p>
            <a:fld id="{7BCC8D0D-EAEC-449D-9161-023DFF90F2E2}" type="slidenum">
              <a:rPr lang="en-US" smtClean="0"/>
              <a:pPr/>
              <a:t>15</a:t>
            </a:fld>
            <a:endParaRPr lang="en-US" dirty="0"/>
          </a:p>
        </p:txBody>
      </p:sp>
      <p:sp>
        <p:nvSpPr>
          <p:cNvPr id="4" name="Title 3">
            <a:extLst>
              <a:ext uri="{FF2B5EF4-FFF2-40B4-BE49-F238E27FC236}">
                <a16:creationId xmlns:a16="http://schemas.microsoft.com/office/drawing/2014/main" id="{52F7DFF1-8DAB-7E41-B9F6-A134F3B5C74F}"/>
              </a:ext>
            </a:extLst>
          </p:cNvPr>
          <p:cNvSpPr>
            <a:spLocks noGrp="1"/>
          </p:cNvSpPr>
          <p:nvPr>
            <p:ph type="title"/>
          </p:nvPr>
        </p:nvSpPr>
        <p:spPr/>
        <p:txBody>
          <a:bodyPr/>
          <a:lstStyle/>
          <a:p>
            <a:r>
              <a:rPr lang="en-US" dirty="0"/>
              <a:t>Phase 2: Scaling our Data Access Model</a:t>
            </a:r>
          </a:p>
        </p:txBody>
      </p:sp>
      <p:sp>
        <p:nvSpPr>
          <p:cNvPr id="6" name="Content Placeholder 5">
            <a:extLst>
              <a:ext uri="{FF2B5EF4-FFF2-40B4-BE49-F238E27FC236}">
                <a16:creationId xmlns:a16="http://schemas.microsoft.com/office/drawing/2014/main" id="{AB20045F-AC75-3F44-B39C-FA2AAE1C5CBE}"/>
              </a:ext>
            </a:extLst>
          </p:cNvPr>
          <p:cNvSpPr>
            <a:spLocks noGrp="1"/>
          </p:cNvSpPr>
          <p:nvPr>
            <p:ph idx="1"/>
          </p:nvPr>
        </p:nvSpPr>
        <p:spPr>
          <a:xfrm>
            <a:off x="453585" y="918816"/>
            <a:ext cx="8137665" cy="2932045"/>
          </a:xfrm>
        </p:spPr>
        <p:txBody>
          <a:bodyPr/>
          <a:lstStyle/>
          <a:p>
            <a:r>
              <a:rPr lang="en-US" dirty="0"/>
              <a:t>Using this pilot process as the prototype for a new population health data access model</a:t>
            </a:r>
          </a:p>
          <a:p>
            <a:r>
              <a:rPr lang="en-US" dirty="0"/>
              <a:t>Phase 2 will refine </a:t>
            </a:r>
            <a:r>
              <a:rPr lang="en-US" dirty="0" smtClean="0"/>
              <a:t>workflow </a:t>
            </a:r>
            <a:r>
              <a:rPr lang="en-US" dirty="0"/>
              <a:t>and include other popular </a:t>
            </a:r>
            <a:r>
              <a:rPr lang="en-US" dirty="0" smtClean="0"/>
              <a:t>data:</a:t>
            </a:r>
            <a:endParaRPr lang="en-US" dirty="0"/>
          </a:p>
          <a:p>
            <a:pPr lvl="1"/>
            <a:r>
              <a:rPr lang="en-US" dirty="0"/>
              <a:t>Medicare claims sample</a:t>
            </a:r>
          </a:p>
          <a:p>
            <a:pPr lvl="1"/>
            <a:r>
              <a:rPr lang="en-US" dirty="0"/>
              <a:t>AHRQ HCUP Hospital Discharge </a:t>
            </a:r>
            <a:r>
              <a:rPr lang="en-US" dirty="0" smtClean="0"/>
              <a:t>Abstracts (e.g., SID, SEDD, NIS, KID)</a:t>
            </a:r>
            <a:endParaRPr lang="en-US" dirty="0"/>
          </a:p>
          <a:p>
            <a:pPr lvl="1"/>
            <a:r>
              <a:rPr lang="en-US" dirty="0" smtClean="0"/>
              <a:t>American Hospital Association Surveys</a:t>
            </a:r>
            <a:endParaRPr lang="en-US" dirty="0"/>
          </a:p>
          <a:p>
            <a:pPr marL="295275" lvl="1" indent="0">
              <a:buNone/>
            </a:pPr>
            <a:endParaRPr lang="en-US" dirty="0"/>
          </a:p>
        </p:txBody>
      </p:sp>
    </p:spTree>
    <p:extLst>
      <p:ext uri="{BB962C8B-B14F-4D97-AF65-F5344CB8AC3E}">
        <p14:creationId xmlns:p14="http://schemas.microsoft.com/office/powerpoint/2010/main" val="266223473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E04F68-551E-834B-A99B-85CAB6A6B533}"/>
              </a:ext>
            </a:extLst>
          </p:cNvPr>
          <p:cNvSpPr>
            <a:spLocks noGrp="1"/>
          </p:cNvSpPr>
          <p:nvPr>
            <p:ph type="sldNum" sz="quarter" idx="13"/>
          </p:nvPr>
        </p:nvSpPr>
        <p:spPr/>
        <p:txBody>
          <a:bodyPr/>
          <a:lstStyle/>
          <a:p>
            <a:fld id="{7BCC8D0D-EAEC-449D-9161-023DFF90F2E2}" type="slidenum">
              <a:rPr lang="en-US" smtClean="0"/>
              <a:pPr/>
              <a:t>16</a:t>
            </a:fld>
            <a:endParaRPr lang="en-US" dirty="0"/>
          </a:p>
        </p:txBody>
      </p:sp>
      <p:sp>
        <p:nvSpPr>
          <p:cNvPr id="4" name="Title 3">
            <a:extLst>
              <a:ext uri="{FF2B5EF4-FFF2-40B4-BE49-F238E27FC236}">
                <a16:creationId xmlns:a16="http://schemas.microsoft.com/office/drawing/2014/main" id="{52F7DFF1-8DAB-7E41-B9F6-A134F3B5C74F}"/>
              </a:ext>
            </a:extLst>
          </p:cNvPr>
          <p:cNvSpPr>
            <a:spLocks noGrp="1"/>
          </p:cNvSpPr>
          <p:nvPr>
            <p:ph type="title"/>
          </p:nvPr>
        </p:nvSpPr>
        <p:spPr/>
        <p:txBody>
          <a:bodyPr/>
          <a:lstStyle/>
          <a:p>
            <a:r>
              <a:rPr lang="en-US" dirty="0"/>
              <a:t>Next Steps – </a:t>
            </a:r>
            <a:r>
              <a:rPr lang="en-US" dirty="0" smtClean="0"/>
              <a:t>How do I get more details?</a:t>
            </a:r>
            <a:endParaRPr lang="en-US" dirty="0"/>
          </a:p>
        </p:txBody>
      </p:sp>
      <p:sp>
        <p:nvSpPr>
          <p:cNvPr id="6" name="Content Placeholder 5">
            <a:extLst>
              <a:ext uri="{FF2B5EF4-FFF2-40B4-BE49-F238E27FC236}">
                <a16:creationId xmlns:a16="http://schemas.microsoft.com/office/drawing/2014/main" id="{AB20045F-AC75-3F44-B39C-FA2AAE1C5CBE}"/>
              </a:ext>
            </a:extLst>
          </p:cNvPr>
          <p:cNvSpPr>
            <a:spLocks noGrp="1"/>
          </p:cNvSpPr>
          <p:nvPr>
            <p:ph idx="1"/>
          </p:nvPr>
        </p:nvSpPr>
        <p:spPr/>
        <p:txBody>
          <a:bodyPr/>
          <a:lstStyle/>
          <a:p>
            <a:r>
              <a:rPr lang="en-US" dirty="0" smtClean="0"/>
              <a:t>If </a:t>
            </a:r>
            <a:r>
              <a:rPr lang="en-US" dirty="0"/>
              <a:t>you have a research project that would benefit from the use of IBM </a:t>
            </a:r>
            <a:r>
              <a:rPr lang="en-US" dirty="0" err="1"/>
              <a:t>MarketScan</a:t>
            </a:r>
            <a:r>
              <a:rPr lang="en-US" dirty="0"/>
              <a:t> </a:t>
            </a:r>
            <a:r>
              <a:rPr lang="en-US" dirty="0" smtClean="0"/>
              <a:t>data or any of these other data sets:</a:t>
            </a:r>
            <a:endParaRPr lang="en-US" dirty="0"/>
          </a:p>
          <a:p>
            <a:pPr lvl="1"/>
            <a:r>
              <a:rPr lang="en-US" dirty="0" smtClean="0"/>
              <a:t>Email </a:t>
            </a:r>
            <a:r>
              <a:rPr lang="en-US" dirty="0" smtClean="0">
                <a:hlinkClick r:id="rId2"/>
              </a:rPr>
              <a:t>pophealth@ucsf.edu</a:t>
            </a:r>
            <a:endParaRPr lang="en-US" dirty="0"/>
          </a:p>
          <a:p>
            <a:pPr lvl="1"/>
            <a:r>
              <a:rPr lang="en-US" dirty="0"/>
              <a:t>Visit </a:t>
            </a:r>
            <a:r>
              <a:rPr lang="en-US" dirty="0" smtClean="0">
                <a:hlinkClick r:id="rId3"/>
              </a:rPr>
              <a:t>https://pophealth.ucsf.edu</a:t>
            </a:r>
            <a:endParaRPr lang="en-US" dirty="0"/>
          </a:p>
          <a:p>
            <a:pPr marL="295275" lvl="1" indent="0">
              <a:buNone/>
            </a:pPr>
            <a:endParaRPr lang="en-US" dirty="0"/>
          </a:p>
        </p:txBody>
      </p:sp>
    </p:spTree>
    <p:extLst>
      <p:ext uri="{BB962C8B-B14F-4D97-AF65-F5344CB8AC3E}">
        <p14:creationId xmlns:p14="http://schemas.microsoft.com/office/powerpoint/2010/main" val="25298940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17</a:t>
            </a:fld>
            <a:endParaRPr lang="en-US" dirty="0"/>
          </a:p>
        </p:txBody>
      </p:sp>
      <p:sp>
        <p:nvSpPr>
          <p:cNvPr id="4" name="Title 3"/>
          <p:cNvSpPr>
            <a:spLocks noGrp="1"/>
          </p:cNvSpPr>
          <p:nvPr>
            <p:ph type="title"/>
          </p:nvPr>
        </p:nvSpPr>
        <p:spPr/>
        <p:txBody>
          <a:bodyPr/>
          <a:lstStyle/>
          <a:p>
            <a:r>
              <a:rPr lang="en-US" dirty="0"/>
              <a:t>The Berkeley Restricted Data Center</a:t>
            </a:r>
          </a:p>
        </p:txBody>
      </p:sp>
      <p:sp>
        <p:nvSpPr>
          <p:cNvPr id="5" name="Content Placeholder 4"/>
          <p:cNvSpPr>
            <a:spLocks noGrp="1"/>
          </p:cNvSpPr>
          <p:nvPr>
            <p:ph idx="1"/>
          </p:nvPr>
        </p:nvSpPr>
        <p:spPr>
          <a:xfrm>
            <a:off x="459683" y="1072056"/>
            <a:ext cx="8137665" cy="326140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0" name="Picture 2" descr="https://upload.wikimedia.org/wikipedia/commons/f/ff/FSRDC_map_092920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139223"/>
            <a:ext cx="4025917" cy="30228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5219474" y="2053177"/>
            <a:ext cx="3571468" cy="923330"/>
          </a:xfrm>
          <a:prstGeom prst="rect">
            <a:avLst/>
          </a:prstGeom>
          <a:noFill/>
          <a:ln w="19050" algn="ctr">
            <a:noFill/>
            <a:miter lim="800000"/>
            <a:headEnd/>
            <a:tailEnd/>
          </a:ln>
        </p:spPr>
        <p:txBody>
          <a:bodyPr wrap="square" lIns="0" tIns="0" rIns="0" bIns="0" rtlCol="0">
            <a:spAutoFit/>
          </a:bodyPr>
          <a:lstStyle/>
          <a:p>
            <a:r>
              <a:rPr lang="en-US" sz="2000" dirty="0"/>
              <a:t>Provides access to dozens of governmental surveys and administrative data sets </a:t>
            </a:r>
          </a:p>
        </p:txBody>
      </p:sp>
    </p:spTree>
    <p:extLst>
      <p:ext uri="{BB962C8B-B14F-4D97-AF65-F5344CB8AC3E}">
        <p14:creationId xmlns:p14="http://schemas.microsoft.com/office/powerpoint/2010/main" val="19529011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18</a:t>
            </a:fld>
            <a:endParaRPr lang="en-US" dirty="0"/>
          </a:p>
        </p:txBody>
      </p:sp>
      <p:sp>
        <p:nvSpPr>
          <p:cNvPr id="5" name="Content Placeholder 4"/>
          <p:cNvSpPr>
            <a:spLocks noGrp="1"/>
          </p:cNvSpPr>
          <p:nvPr>
            <p:ph idx="1"/>
          </p:nvPr>
        </p:nvSpPr>
        <p:spPr>
          <a:xfrm>
            <a:off x="459683" y="1072056"/>
            <a:ext cx="8137665" cy="326140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204" t="29119" r="11190" b="18774"/>
          <a:stretch/>
        </p:blipFill>
        <p:spPr>
          <a:xfrm>
            <a:off x="1820918" y="120430"/>
            <a:ext cx="5419302" cy="4836123"/>
          </a:xfrm>
          <a:prstGeom prst="rect">
            <a:avLst/>
          </a:prstGeom>
        </p:spPr>
      </p:pic>
    </p:spTree>
    <p:extLst>
      <p:ext uri="{BB962C8B-B14F-4D97-AF65-F5344CB8AC3E}">
        <p14:creationId xmlns:p14="http://schemas.microsoft.com/office/powerpoint/2010/main" val="24142032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19</a:t>
            </a:fld>
            <a:endParaRPr lang="en-US" dirty="0"/>
          </a:p>
        </p:txBody>
      </p:sp>
      <p:sp>
        <p:nvSpPr>
          <p:cNvPr id="5" name="Content Placeholder 4"/>
          <p:cNvSpPr>
            <a:spLocks noGrp="1"/>
          </p:cNvSpPr>
          <p:nvPr>
            <p:ph sz="quarter" idx="18"/>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11" name="Content Placeholder 10"/>
          <p:cNvSpPr>
            <a:spLocks noGrp="1"/>
          </p:cNvSpPr>
          <p:nvPr>
            <p:ph sz="quarter" idx="19"/>
          </p:nvPr>
        </p:nvSpPr>
        <p:spPr>
          <a:xfrm>
            <a:off x="273798" y="1684388"/>
            <a:ext cx="3826840" cy="2853083"/>
          </a:xfrm>
        </p:spPr>
        <p:txBody>
          <a:bodyPr/>
          <a:lstStyle/>
          <a:p>
            <a:pPr marL="0" indent="0">
              <a:buNone/>
            </a:pPr>
            <a:r>
              <a:rPr lang="en-US" dirty="0"/>
              <a:t>Find out more and </a:t>
            </a:r>
          </a:p>
          <a:p>
            <a:pPr marL="0" indent="0">
              <a:buNone/>
            </a:pPr>
            <a:r>
              <a:rPr lang="en-US" dirty="0"/>
              <a:t>apply for data access:</a:t>
            </a:r>
          </a:p>
        </p:txBody>
      </p:sp>
      <p:grpSp>
        <p:nvGrpSpPr>
          <p:cNvPr id="6" name="Group 5"/>
          <p:cNvGrpSpPr/>
          <p:nvPr/>
        </p:nvGrpSpPr>
        <p:grpSpPr>
          <a:xfrm>
            <a:off x="3231931" y="725212"/>
            <a:ext cx="5510048" cy="3245957"/>
            <a:chOff x="2577661" y="1002313"/>
            <a:chExt cx="5785945" cy="337208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11" t="4159" r="3594" b="57701"/>
            <a:stretch/>
          </p:blipFill>
          <p:spPr>
            <a:xfrm>
              <a:off x="2577661" y="1002313"/>
              <a:ext cx="5785945" cy="3372082"/>
            </a:xfrm>
            <a:prstGeom prst="rect">
              <a:avLst/>
            </a:prstGeom>
          </p:spPr>
        </p:pic>
        <p:sp>
          <p:nvSpPr>
            <p:cNvPr id="8" name="Rectangle 7"/>
            <p:cNvSpPr/>
            <p:nvPr/>
          </p:nvSpPr>
          <p:spPr>
            <a:xfrm>
              <a:off x="5171339" y="3230539"/>
              <a:ext cx="2739081" cy="383683"/>
            </a:xfrm>
            <a:prstGeom prst="rect">
              <a:avLst/>
            </a:prstGeom>
          </p:spPr>
          <p:txBody>
            <a:bodyPr wrap="none">
              <a:spAutoFit/>
            </a:bodyPr>
            <a:lstStyle/>
            <a:p>
              <a:r>
                <a:rPr lang="en-US" dirty="0">
                  <a:hlinkClick r:id="rId4"/>
                </a:rPr>
                <a:t>https://www.cdc.gov/rdc</a:t>
              </a:r>
              <a:endParaRPr lang="en-US" dirty="0"/>
            </a:p>
          </p:txBody>
        </p:sp>
      </p:grpSp>
    </p:spTree>
    <p:extLst>
      <p:ext uri="{BB962C8B-B14F-4D97-AF65-F5344CB8AC3E}">
        <p14:creationId xmlns:p14="http://schemas.microsoft.com/office/powerpoint/2010/main" val="21083408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A9DA48-E9FD-DD4D-8C9E-C8EBF5180CE1}"/>
              </a:ext>
            </a:extLst>
          </p:cNvPr>
          <p:cNvSpPr>
            <a:spLocks noGrp="1"/>
          </p:cNvSpPr>
          <p:nvPr>
            <p:ph type="sldNum" sz="quarter" idx="13"/>
          </p:nvPr>
        </p:nvSpPr>
        <p:spPr/>
        <p:txBody>
          <a:bodyPr/>
          <a:lstStyle/>
          <a:p>
            <a:fld id="{7BCC8D0D-EAEC-449D-9161-023DFF90F2E2}" type="slidenum">
              <a:rPr lang="en-US" smtClean="0"/>
              <a:pPr/>
              <a:t>2</a:t>
            </a:fld>
            <a:endParaRPr lang="en-US" dirty="0"/>
          </a:p>
        </p:txBody>
      </p:sp>
      <p:sp>
        <p:nvSpPr>
          <p:cNvPr id="4" name="Title 3">
            <a:extLst>
              <a:ext uri="{FF2B5EF4-FFF2-40B4-BE49-F238E27FC236}">
                <a16:creationId xmlns:a16="http://schemas.microsoft.com/office/drawing/2014/main" id="{79B9F40B-3BD8-6544-9127-2B530663DD83}"/>
              </a:ext>
            </a:extLst>
          </p:cNvPr>
          <p:cNvSpPr>
            <a:spLocks noGrp="1"/>
          </p:cNvSpPr>
          <p:nvPr>
            <p:ph type="title"/>
          </p:nvPr>
        </p:nvSpPr>
        <p:spPr/>
        <p:txBody>
          <a:bodyPr/>
          <a:lstStyle/>
          <a:p>
            <a:r>
              <a:rPr lang="en-US" dirty="0"/>
              <a:t>The Population Health Data Initiative</a:t>
            </a:r>
          </a:p>
        </p:txBody>
      </p:sp>
      <p:sp>
        <p:nvSpPr>
          <p:cNvPr id="11" name="Content Placeholder 10"/>
          <p:cNvSpPr>
            <a:spLocks noGrp="1"/>
          </p:cNvSpPr>
          <p:nvPr>
            <p:ph sz="quarter" idx="19"/>
          </p:nvPr>
        </p:nvSpPr>
        <p:spPr>
          <a:xfrm>
            <a:off x="3826565" y="2103471"/>
            <a:ext cx="4800600" cy="1617192"/>
          </a:xfrm>
        </p:spPr>
        <p:txBody>
          <a:bodyPr/>
          <a:lstStyle/>
          <a:p>
            <a:pPr marL="0" indent="0">
              <a:buNone/>
            </a:pPr>
            <a:r>
              <a:rPr lang="en-US" dirty="0"/>
              <a:t>PHDI supports efforts to provide data and other research resources for population health, health equity, and health services research at UCSF.</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98" y="1349981"/>
            <a:ext cx="2142078" cy="2855467"/>
          </a:xfrm>
          <a:prstGeom prst="rect">
            <a:avLst/>
          </a:prstGeom>
        </p:spPr>
      </p:pic>
      <p:sp>
        <p:nvSpPr>
          <p:cNvPr id="8" name="Oval Callout 7"/>
          <p:cNvSpPr/>
          <p:nvPr/>
        </p:nvSpPr>
        <p:spPr bwMode="auto">
          <a:xfrm>
            <a:off x="2209207" y="907586"/>
            <a:ext cx="1464160" cy="884790"/>
          </a:xfrm>
          <a:prstGeom prst="wedgeEllipseCallout">
            <a:avLst/>
          </a:prstGeom>
          <a:solidFill>
            <a:schemeClr val="accent1"/>
          </a:solidFill>
          <a:ln w="19050" algn="ctr">
            <a:noFill/>
            <a:miter lim="800000"/>
            <a:headEnd/>
            <a:tailEnd/>
          </a:ln>
        </p:spPr>
        <p:txBody>
          <a:bodyPr wrap="none" rtlCol="0" anchor="ctr"/>
          <a:lstStyle/>
          <a:p>
            <a:pPr algn="ctr">
              <a:lnSpc>
                <a:spcPct val="90000"/>
              </a:lnSpc>
            </a:pPr>
            <a:r>
              <a:rPr lang="en-US" sz="1600" b="1" dirty="0">
                <a:solidFill>
                  <a:schemeClr val="bg1"/>
                </a:solidFill>
                <a:latin typeface="+mj-lt"/>
              </a:rPr>
              <a:t>HELP!</a:t>
            </a:r>
          </a:p>
        </p:txBody>
      </p:sp>
    </p:spTree>
    <p:extLst>
      <p:ext uri="{BB962C8B-B14F-4D97-AF65-F5344CB8AC3E}">
        <p14:creationId xmlns:p14="http://schemas.microsoft.com/office/powerpoint/2010/main" val="14588421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20</a:t>
            </a:fld>
            <a:endParaRPr lang="en-US" dirty="0"/>
          </a:p>
        </p:txBody>
      </p:sp>
      <p:sp>
        <p:nvSpPr>
          <p:cNvPr id="4" name="Title 3"/>
          <p:cNvSpPr>
            <a:spLocks noGrp="1"/>
          </p:cNvSpPr>
          <p:nvPr>
            <p:ph type="title"/>
          </p:nvPr>
        </p:nvSpPr>
        <p:spPr/>
        <p:txBody>
          <a:bodyPr/>
          <a:lstStyle/>
          <a:p>
            <a:r>
              <a:rPr lang="en-US" dirty="0"/>
              <a:t>The Berkeley Restricted Data Center</a:t>
            </a:r>
          </a:p>
        </p:txBody>
      </p:sp>
      <p:sp>
        <p:nvSpPr>
          <p:cNvPr id="5" name="Content Placeholder 4"/>
          <p:cNvSpPr>
            <a:spLocks noGrp="1"/>
          </p:cNvSpPr>
          <p:nvPr>
            <p:ph idx="1"/>
          </p:nvPr>
        </p:nvSpPr>
        <p:spPr>
          <a:xfrm>
            <a:off x="459683" y="1300655"/>
            <a:ext cx="8137665" cy="3032806"/>
          </a:xfrm>
        </p:spPr>
        <p:txBody>
          <a:bodyPr/>
          <a:lstStyle/>
          <a:p>
            <a:pPr marL="0" indent="0">
              <a:buNone/>
            </a:pPr>
            <a:r>
              <a:rPr lang="en-US" dirty="0"/>
              <a:t>Standard RDC access fees: $7,500 per project per year</a:t>
            </a:r>
          </a:p>
          <a:p>
            <a:pPr marL="0" indent="0">
              <a:buNone/>
            </a:pPr>
            <a:endParaRPr lang="en-US" dirty="0"/>
          </a:p>
          <a:p>
            <a:pPr marL="0" indent="0">
              <a:buNone/>
            </a:pPr>
            <a:r>
              <a:rPr lang="en-US" dirty="0"/>
              <a:t>For UCSF researchers: </a:t>
            </a:r>
            <a:r>
              <a:rPr lang="en-US" dirty="0">
                <a:solidFill>
                  <a:schemeClr val="accent4"/>
                </a:solidFill>
              </a:rPr>
              <a:t>FREE</a:t>
            </a:r>
          </a:p>
          <a:p>
            <a:pPr marL="0" indent="0">
              <a:buNone/>
            </a:pPr>
            <a:endParaRPr lang="en-US" dirty="0"/>
          </a:p>
          <a:p>
            <a:pPr marL="0" indent="0">
              <a:buNone/>
            </a:pPr>
            <a:r>
              <a:rPr lang="en-US" dirty="0"/>
              <a:t>To find out more, </a:t>
            </a:r>
            <a:r>
              <a:rPr lang="en-US" dirty="0" smtClean="0"/>
              <a:t>email </a:t>
            </a:r>
            <a:r>
              <a:rPr lang="en-US" dirty="0" smtClean="0">
                <a:hlinkClick r:id="rId3"/>
              </a:rPr>
              <a:t>pophealth@ucsf.edu</a:t>
            </a:r>
            <a:r>
              <a:rPr lang="en-US" dirty="0" smtClean="0"/>
              <a:t> or request </a:t>
            </a:r>
            <a:r>
              <a:rPr lang="en-US" dirty="0"/>
              <a:t>a CTSI population health consultation:</a:t>
            </a:r>
          </a:p>
          <a:p>
            <a:pPr marL="0" indent="0" algn="ctr">
              <a:buNone/>
            </a:pPr>
            <a:r>
              <a:rPr lang="en-US" dirty="0">
                <a:hlinkClick r:id="rId4"/>
              </a:rPr>
              <a:t>https://consult.ucsf.edu/phhs</a:t>
            </a:r>
            <a:r>
              <a:rPr lang="en-US" dirty="0"/>
              <a:t> </a:t>
            </a:r>
          </a:p>
        </p:txBody>
      </p:sp>
    </p:spTree>
    <p:extLst>
      <p:ext uri="{BB962C8B-B14F-4D97-AF65-F5344CB8AC3E}">
        <p14:creationId xmlns:p14="http://schemas.microsoft.com/office/powerpoint/2010/main" val="32955200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21</a:t>
            </a:fld>
            <a:endParaRPr lang="en-US" dirty="0"/>
          </a:p>
        </p:txBody>
      </p:sp>
      <p:sp>
        <p:nvSpPr>
          <p:cNvPr id="4" name="Title 3"/>
          <p:cNvSpPr>
            <a:spLocks noGrp="1"/>
          </p:cNvSpPr>
          <p:nvPr>
            <p:ph type="title"/>
          </p:nvPr>
        </p:nvSpPr>
        <p:spPr/>
        <p:txBody>
          <a:bodyPr/>
          <a:lstStyle/>
          <a:p>
            <a:r>
              <a:rPr lang="en-US" dirty="0"/>
              <a:t>A Guide to Population Health Compute</a:t>
            </a:r>
          </a:p>
        </p:txBody>
      </p:sp>
      <p:sp>
        <p:nvSpPr>
          <p:cNvPr id="5" name="Content Placeholder 4"/>
          <p:cNvSpPr>
            <a:spLocks noGrp="1"/>
          </p:cNvSpPr>
          <p:nvPr>
            <p:ph idx="1"/>
          </p:nvPr>
        </p:nvSpPr>
        <p:spPr>
          <a:xfrm>
            <a:off x="459683" y="1430540"/>
            <a:ext cx="8137665" cy="2902922"/>
          </a:xfrm>
        </p:spPr>
        <p:txBody>
          <a:bodyPr/>
          <a:lstStyle/>
          <a:p>
            <a:pPr marL="0" indent="0">
              <a:buNone/>
            </a:pPr>
            <a:r>
              <a:rPr lang="en-US" sz="2400" b="1" dirty="0"/>
              <a:t>The Problem: “</a:t>
            </a:r>
            <a:r>
              <a:rPr lang="en-US" sz="2400" dirty="0"/>
              <a:t>I have my dataset, I’m </a:t>
            </a:r>
            <a:r>
              <a:rPr lang="en-US" sz="2400"/>
              <a:t>ready for analysis</a:t>
            </a:r>
            <a:r>
              <a:rPr lang="en-US" sz="2400" dirty="0"/>
              <a:t>… </a:t>
            </a:r>
            <a:r>
              <a:rPr lang="en-US" sz="2400" b="1" i="1" dirty="0"/>
              <a:t>how do I get started</a:t>
            </a:r>
            <a:r>
              <a:rPr lang="en-US" sz="2400" dirty="0"/>
              <a:t>?”</a:t>
            </a:r>
          </a:p>
          <a:p>
            <a:pPr marL="0" indent="0">
              <a:buNone/>
            </a:pPr>
            <a:endParaRPr lang="en-US" sz="2400" dirty="0"/>
          </a:p>
          <a:p>
            <a:pPr marL="0" indent="0">
              <a:buNone/>
            </a:pPr>
            <a:endParaRPr lang="en-US" sz="2400" dirty="0"/>
          </a:p>
        </p:txBody>
      </p:sp>
      <p:pic>
        <p:nvPicPr>
          <p:cNvPr id="12" name="Picture 11">
            <a:extLst>
              <a:ext uri="{FF2B5EF4-FFF2-40B4-BE49-F238E27FC236}">
                <a16:creationId xmlns:a16="http://schemas.microsoft.com/office/drawing/2014/main" id="{302C1153-EF1E-5B43-B9FC-DFA8E8D48517}"/>
              </a:ext>
            </a:extLst>
          </p:cNvPr>
          <p:cNvPicPr>
            <a:picLocks noChangeAspect="1"/>
          </p:cNvPicPr>
          <p:nvPr/>
        </p:nvPicPr>
        <p:blipFill>
          <a:blip r:embed="rId3"/>
          <a:stretch>
            <a:fillRect/>
          </a:stretch>
        </p:blipFill>
        <p:spPr>
          <a:xfrm>
            <a:off x="5392174" y="2375490"/>
            <a:ext cx="3234992" cy="2156661"/>
          </a:xfrm>
          <a:prstGeom prst="rect">
            <a:avLst/>
          </a:prstGeom>
        </p:spPr>
      </p:pic>
    </p:spTree>
    <p:extLst>
      <p:ext uri="{BB962C8B-B14F-4D97-AF65-F5344CB8AC3E}">
        <p14:creationId xmlns:p14="http://schemas.microsoft.com/office/powerpoint/2010/main" val="13004632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22</a:t>
            </a:fld>
            <a:endParaRPr lang="en-US" dirty="0"/>
          </a:p>
        </p:txBody>
      </p:sp>
      <p:sp>
        <p:nvSpPr>
          <p:cNvPr id="4" name="Title 3"/>
          <p:cNvSpPr>
            <a:spLocks noGrp="1"/>
          </p:cNvSpPr>
          <p:nvPr>
            <p:ph type="title"/>
          </p:nvPr>
        </p:nvSpPr>
        <p:spPr/>
        <p:txBody>
          <a:bodyPr/>
          <a:lstStyle/>
          <a:p>
            <a:r>
              <a:rPr lang="en-US" dirty="0"/>
              <a:t>Standard Operating Procedure: Compute</a:t>
            </a:r>
          </a:p>
        </p:txBody>
      </p:sp>
      <p:sp>
        <p:nvSpPr>
          <p:cNvPr id="5" name="Content Placeholder 4"/>
          <p:cNvSpPr>
            <a:spLocks noGrp="1"/>
          </p:cNvSpPr>
          <p:nvPr>
            <p:ph idx="1"/>
          </p:nvPr>
        </p:nvSpPr>
        <p:spPr>
          <a:xfrm>
            <a:off x="453586" y="885288"/>
            <a:ext cx="5485302" cy="3828114"/>
          </a:xfrm>
        </p:spPr>
        <p:txBody>
          <a:bodyPr/>
          <a:lstStyle/>
          <a:p>
            <a:pPr marL="0" indent="0">
              <a:buNone/>
            </a:pPr>
            <a:r>
              <a:rPr lang="en-US" sz="1600" dirty="0"/>
              <a:t>Usual approach to finding a compute environment for data analysis:</a:t>
            </a:r>
          </a:p>
          <a:p>
            <a:pPr marL="0" indent="0">
              <a:buNone/>
            </a:pPr>
            <a:endParaRPr lang="en-US" sz="1600" dirty="0"/>
          </a:p>
          <a:p>
            <a:r>
              <a:rPr lang="en-US" sz="1600" dirty="0"/>
              <a:t>Contact the </a:t>
            </a:r>
            <a:r>
              <a:rPr lang="en-US" sz="1600" dirty="0" err="1"/>
              <a:t>MyResearch</a:t>
            </a:r>
            <a:r>
              <a:rPr lang="en-US" sz="1600" dirty="0"/>
              <a:t> team… </a:t>
            </a:r>
          </a:p>
          <a:p>
            <a:pPr lvl="2"/>
            <a:r>
              <a:rPr lang="en-US" sz="1600" dirty="0"/>
              <a:t>but your data set is too large for the platform</a:t>
            </a:r>
          </a:p>
          <a:p>
            <a:pPr lvl="2"/>
            <a:endParaRPr lang="en-US" sz="1600" dirty="0"/>
          </a:p>
          <a:p>
            <a:r>
              <a:rPr lang="en-US" sz="1600" dirty="0"/>
              <a:t>Contact UCSF IT data center…</a:t>
            </a:r>
          </a:p>
          <a:p>
            <a:pPr lvl="2"/>
            <a:r>
              <a:rPr lang="en-US" sz="1600" dirty="0"/>
              <a:t>but you don’t have the time or money to bring up a dedicated server environment</a:t>
            </a:r>
          </a:p>
          <a:p>
            <a:pPr lvl="2"/>
            <a:endParaRPr lang="en-US" sz="1600" dirty="0"/>
          </a:p>
          <a:p>
            <a:r>
              <a:rPr lang="en-US" sz="1600" dirty="0"/>
              <a:t>Consider cloud computing…</a:t>
            </a:r>
          </a:p>
          <a:p>
            <a:pPr lvl="2"/>
            <a:r>
              <a:rPr lang="en-US" sz="1600" dirty="0"/>
              <a:t>but you don’t have secure cloud computing skills</a:t>
            </a:r>
          </a:p>
          <a:p>
            <a:pPr marL="0" indent="0">
              <a:buNone/>
            </a:pPr>
            <a:endParaRPr lang="en-US" sz="1600" dirty="0"/>
          </a:p>
          <a:p>
            <a:pPr marL="0" indent="0">
              <a:buNone/>
            </a:pPr>
            <a:endParaRPr lang="en-US" sz="1600" dirty="0"/>
          </a:p>
        </p:txBody>
      </p:sp>
      <p:pic>
        <p:nvPicPr>
          <p:cNvPr id="2" name="Picture 1">
            <a:extLst>
              <a:ext uri="{FF2B5EF4-FFF2-40B4-BE49-F238E27FC236}">
                <a16:creationId xmlns:a16="http://schemas.microsoft.com/office/drawing/2014/main" id="{4B0724D4-8AAF-AA45-82B0-BFC6FDE9FE77}"/>
              </a:ext>
            </a:extLst>
          </p:cNvPr>
          <p:cNvPicPr>
            <a:picLocks noChangeAspect="1"/>
          </p:cNvPicPr>
          <p:nvPr/>
        </p:nvPicPr>
        <p:blipFill>
          <a:blip r:embed="rId3"/>
          <a:stretch>
            <a:fillRect/>
          </a:stretch>
        </p:blipFill>
        <p:spPr>
          <a:xfrm>
            <a:off x="6008952" y="1121263"/>
            <a:ext cx="2966599" cy="2103718"/>
          </a:xfrm>
          <a:prstGeom prst="rect">
            <a:avLst/>
          </a:prstGeom>
        </p:spPr>
      </p:pic>
    </p:spTree>
    <p:extLst>
      <p:ext uri="{BB962C8B-B14F-4D97-AF65-F5344CB8AC3E}">
        <p14:creationId xmlns:p14="http://schemas.microsoft.com/office/powerpoint/2010/main" val="336706360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23</a:t>
            </a:fld>
            <a:endParaRPr lang="en-US" dirty="0"/>
          </a:p>
        </p:txBody>
      </p:sp>
      <p:sp>
        <p:nvSpPr>
          <p:cNvPr id="4" name="Title 3"/>
          <p:cNvSpPr>
            <a:spLocks noGrp="1"/>
          </p:cNvSpPr>
          <p:nvPr>
            <p:ph type="title"/>
          </p:nvPr>
        </p:nvSpPr>
        <p:spPr/>
        <p:txBody>
          <a:bodyPr/>
          <a:lstStyle/>
          <a:p>
            <a:r>
              <a:rPr lang="en-US" dirty="0"/>
              <a:t>What’s really going on?</a:t>
            </a:r>
          </a:p>
        </p:txBody>
      </p:sp>
      <p:sp>
        <p:nvSpPr>
          <p:cNvPr id="5" name="Content Placeholder 4"/>
          <p:cNvSpPr>
            <a:spLocks noGrp="1"/>
          </p:cNvSpPr>
          <p:nvPr>
            <p:ph idx="1"/>
          </p:nvPr>
        </p:nvSpPr>
        <p:spPr>
          <a:xfrm>
            <a:off x="459683" y="1278139"/>
            <a:ext cx="8137665" cy="2902922"/>
          </a:xfrm>
        </p:spPr>
        <p:txBody>
          <a:bodyPr/>
          <a:lstStyle/>
          <a:p>
            <a:pPr marL="0" indent="0">
              <a:buNone/>
            </a:pPr>
            <a:r>
              <a:rPr lang="en-US" sz="2400" dirty="0"/>
              <a:t>The perfect solution for tools-based computation on large data sets does not exist at UCSF…	</a:t>
            </a:r>
          </a:p>
          <a:p>
            <a:pPr marL="0" indent="0">
              <a:buNone/>
            </a:pPr>
            <a:r>
              <a:rPr lang="en-US" sz="2400" dirty="0"/>
              <a:t>									…yet</a:t>
            </a:r>
          </a:p>
          <a:p>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93784364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24</a:t>
            </a:fld>
            <a:endParaRPr lang="en-US" dirty="0"/>
          </a:p>
        </p:txBody>
      </p:sp>
      <p:sp>
        <p:nvSpPr>
          <p:cNvPr id="4" name="Title 3"/>
          <p:cNvSpPr>
            <a:spLocks noGrp="1"/>
          </p:cNvSpPr>
          <p:nvPr>
            <p:ph type="title"/>
          </p:nvPr>
        </p:nvSpPr>
        <p:spPr/>
        <p:txBody>
          <a:bodyPr/>
          <a:lstStyle/>
          <a:p>
            <a:r>
              <a:rPr lang="en-US" dirty="0"/>
              <a:t>The PHDI Solution</a:t>
            </a:r>
          </a:p>
        </p:txBody>
      </p:sp>
      <p:sp>
        <p:nvSpPr>
          <p:cNvPr id="5" name="Content Placeholder 4"/>
          <p:cNvSpPr>
            <a:spLocks noGrp="1"/>
          </p:cNvSpPr>
          <p:nvPr>
            <p:ph idx="1"/>
          </p:nvPr>
        </p:nvSpPr>
        <p:spPr>
          <a:xfrm>
            <a:off x="453585" y="777337"/>
            <a:ext cx="8137665" cy="2902922"/>
          </a:xfrm>
        </p:spPr>
        <p:txBody>
          <a:bodyPr/>
          <a:lstStyle/>
          <a:p>
            <a:pPr marL="0" indent="0">
              <a:buNone/>
            </a:pPr>
            <a:r>
              <a:rPr lang="en-US" sz="2400" dirty="0"/>
              <a:t>PHDI and Academic Research Systems (ARS) aim to solve this by:</a:t>
            </a:r>
          </a:p>
          <a:p>
            <a:pPr lvl="1"/>
            <a:r>
              <a:rPr lang="en-US" sz="2200" dirty="0"/>
              <a:t>Expanding </a:t>
            </a:r>
            <a:r>
              <a:rPr lang="en-US" sz="2200" dirty="0" err="1"/>
              <a:t>MyResearch</a:t>
            </a:r>
            <a:r>
              <a:rPr lang="en-US" sz="2200" dirty="0"/>
              <a:t> to support larger data sets</a:t>
            </a:r>
          </a:p>
          <a:p>
            <a:pPr lvl="2"/>
            <a:r>
              <a:rPr lang="en-US" sz="2000" dirty="0"/>
              <a:t>Proof of concept testing underway!</a:t>
            </a:r>
          </a:p>
          <a:p>
            <a:pPr lvl="1"/>
            <a:r>
              <a:rPr lang="en-US" sz="2200" dirty="0"/>
              <a:t>Ensuring large data computational tools (</a:t>
            </a:r>
            <a:r>
              <a:rPr lang="en-US" sz="2200" dirty="0" smtClean="0"/>
              <a:t>Stata, </a:t>
            </a:r>
            <a:r>
              <a:rPr lang="en-US" sz="2200" dirty="0"/>
              <a:t>R) are available</a:t>
            </a:r>
          </a:p>
          <a:p>
            <a:pPr marL="0" indent="0">
              <a:buNone/>
            </a:pPr>
            <a:endParaRPr lang="en-US" sz="2400" dirty="0"/>
          </a:p>
          <a:p>
            <a:pPr marL="0" indent="0">
              <a:buNone/>
            </a:pPr>
            <a:endParaRPr lang="en-US" sz="2400" dirty="0"/>
          </a:p>
        </p:txBody>
      </p:sp>
      <p:sp>
        <p:nvSpPr>
          <p:cNvPr id="2" name="TextBox 1">
            <a:extLst>
              <a:ext uri="{FF2B5EF4-FFF2-40B4-BE49-F238E27FC236}">
                <a16:creationId xmlns:a16="http://schemas.microsoft.com/office/drawing/2014/main" id="{E38FE43A-5C5D-DC4E-B8CC-6310B7E6B5C3}"/>
              </a:ext>
            </a:extLst>
          </p:cNvPr>
          <p:cNvSpPr txBox="1"/>
          <p:nvPr/>
        </p:nvSpPr>
        <p:spPr bwMode="auto">
          <a:xfrm>
            <a:off x="395135" y="3442833"/>
            <a:ext cx="4571836" cy="615553"/>
          </a:xfrm>
          <a:prstGeom prst="rect">
            <a:avLst/>
          </a:prstGeom>
          <a:noFill/>
          <a:ln w="19050" algn="ctr">
            <a:noFill/>
            <a:miter lim="800000"/>
            <a:headEnd/>
            <a:tailEnd/>
          </a:ln>
        </p:spPr>
        <p:txBody>
          <a:bodyPr wrap="square" lIns="0" tIns="0" rIns="0" bIns="0" rtlCol="0">
            <a:spAutoFit/>
          </a:bodyPr>
          <a:lstStyle/>
          <a:p>
            <a:r>
              <a:rPr lang="en-US" sz="2000" dirty="0"/>
              <a:t>Have an immediate computing challenge? </a:t>
            </a:r>
            <a:r>
              <a:rPr lang="en-US" sz="2000" dirty="0" smtClean="0"/>
              <a:t>Email </a:t>
            </a:r>
            <a:r>
              <a:rPr lang="en-US" sz="2000" dirty="0" smtClean="0">
                <a:hlinkClick r:id="rId3"/>
              </a:rPr>
              <a:t>pophealth@ucsf.edu</a:t>
            </a:r>
            <a:r>
              <a:rPr lang="en-US" sz="2000" dirty="0" smtClean="0"/>
              <a:t> </a:t>
            </a:r>
            <a:endParaRPr lang="en-US" sz="2000" dirty="0"/>
          </a:p>
        </p:txBody>
      </p:sp>
      <p:pic>
        <p:nvPicPr>
          <p:cNvPr id="6" name="Picture 5">
            <a:extLst>
              <a:ext uri="{FF2B5EF4-FFF2-40B4-BE49-F238E27FC236}">
                <a16:creationId xmlns:a16="http://schemas.microsoft.com/office/drawing/2014/main" id="{341EB514-0312-8C46-B8C2-D4B3283FE3D2}"/>
              </a:ext>
            </a:extLst>
          </p:cNvPr>
          <p:cNvPicPr>
            <a:picLocks noChangeAspect="1"/>
          </p:cNvPicPr>
          <p:nvPr/>
        </p:nvPicPr>
        <p:blipFill>
          <a:blip r:embed="rId4"/>
          <a:stretch>
            <a:fillRect/>
          </a:stretch>
        </p:blipFill>
        <p:spPr>
          <a:xfrm>
            <a:off x="5125668" y="3076196"/>
            <a:ext cx="3169177" cy="1894030"/>
          </a:xfrm>
          <a:prstGeom prst="rect">
            <a:avLst/>
          </a:prstGeom>
        </p:spPr>
      </p:pic>
    </p:spTree>
    <p:extLst>
      <p:ext uri="{BB962C8B-B14F-4D97-AF65-F5344CB8AC3E}">
        <p14:creationId xmlns:p14="http://schemas.microsoft.com/office/powerpoint/2010/main" val="302086362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25</a:t>
            </a:fld>
            <a:endParaRPr lang="en-US" dirty="0"/>
          </a:p>
        </p:txBody>
      </p:sp>
      <p:sp>
        <p:nvSpPr>
          <p:cNvPr id="4" name="Title 3"/>
          <p:cNvSpPr>
            <a:spLocks noGrp="1"/>
          </p:cNvSpPr>
          <p:nvPr>
            <p:ph type="title"/>
          </p:nvPr>
        </p:nvSpPr>
        <p:spPr/>
        <p:txBody>
          <a:bodyPr/>
          <a:lstStyle/>
          <a:p>
            <a:r>
              <a:rPr lang="en-US" dirty="0" smtClean="0"/>
              <a:t>Conclusion</a:t>
            </a:r>
            <a:r>
              <a:rPr lang="en-US" smtClean="0"/>
              <a:t>: Contact </a:t>
            </a:r>
            <a:r>
              <a:rPr lang="en-US" dirty="0" smtClean="0"/>
              <a:t>Us!</a:t>
            </a:r>
            <a:endParaRPr lang="en-US" dirty="0"/>
          </a:p>
        </p:txBody>
      </p:sp>
      <p:sp>
        <p:nvSpPr>
          <p:cNvPr id="6" name="Content Placeholder 5"/>
          <p:cNvSpPr>
            <a:spLocks noGrp="1"/>
          </p:cNvSpPr>
          <p:nvPr>
            <p:ph idx="1"/>
          </p:nvPr>
        </p:nvSpPr>
        <p:spPr>
          <a:xfrm>
            <a:off x="459683" y="1241158"/>
            <a:ext cx="8137665" cy="2932045"/>
          </a:xfrm>
        </p:spPr>
        <p:txBody>
          <a:bodyPr/>
          <a:lstStyle/>
          <a:p>
            <a:pPr marL="0" indent="0">
              <a:buNone/>
            </a:pPr>
            <a:r>
              <a:rPr lang="en-US" dirty="0" smtClean="0"/>
              <a:t>PHDI is working to improve access to population health research resources.</a:t>
            </a:r>
          </a:p>
          <a:p>
            <a:pPr marL="0" indent="0">
              <a:buNone/>
            </a:pPr>
            <a:endParaRPr lang="en-US" dirty="0"/>
          </a:p>
          <a:p>
            <a:pPr marL="0" indent="0">
              <a:buNone/>
            </a:pPr>
            <a:r>
              <a:rPr lang="en-US" dirty="0" smtClean="0"/>
              <a:t>We are open to feedback on how to maximize the usefulness of these resources for the UCSF community.</a:t>
            </a:r>
          </a:p>
          <a:p>
            <a:pPr marL="0" indent="0">
              <a:buNone/>
            </a:pPr>
            <a:endParaRPr lang="en-US" dirty="0"/>
          </a:p>
          <a:p>
            <a:pPr marL="0" indent="0">
              <a:buNone/>
            </a:pPr>
            <a:r>
              <a:rPr lang="en-US" dirty="0" smtClean="0"/>
              <a:t>**Please email us if you have data you think could be used by others on campus!</a:t>
            </a:r>
            <a:endParaRPr lang="en-US" dirty="0"/>
          </a:p>
        </p:txBody>
      </p:sp>
    </p:spTree>
    <p:extLst>
      <p:ext uri="{BB962C8B-B14F-4D97-AF65-F5344CB8AC3E}">
        <p14:creationId xmlns:p14="http://schemas.microsoft.com/office/powerpoint/2010/main" val="6155472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E2475F-A7D0-B245-A612-6C05749D4BB3}"/>
              </a:ext>
            </a:extLst>
          </p:cNvPr>
          <p:cNvSpPr>
            <a:spLocks noGrp="1"/>
          </p:cNvSpPr>
          <p:nvPr>
            <p:ph type="sldNum" sz="quarter" idx="13"/>
          </p:nvPr>
        </p:nvSpPr>
        <p:spPr/>
        <p:txBody>
          <a:bodyPr/>
          <a:lstStyle/>
          <a:p>
            <a:fld id="{7BCC8D0D-EAEC-449D-9161-023DFF90F2E2}" type="slidenum">
              <a:rPr lang="en-US" smtClean="0"/>
              <a:pPr/>
              <a:t>26</a:t>
            </a:fld>
            <a:endParaRPr lang="en-US" dirty="0"/>
          </a:p>
        </p:txBody>
      </p:sp>
      <p:sp>
        <p:nvSpPr>
          <p:cNvPr id="4" name="Title 3">
            <a:extLst>
              <a:ext uri="{FF2B5EF4-FFF2-40B4-BE49-F238E27FC236}">
                <a16:creationId xmlns:a16="http://schemas.microsoft.com/office/drawing/2014/main" id="{B92F8483-02A9-4648-A2CF-03DEDED8D0DC}"/>
              </a:ext>
            </a:extLst>
          </p:cNvPr>
          <p:cNvSpPr>
            <a:spLocks noGrp="1"/>
          </p:cNvSpPr>
          <p:nvPr>
            <p:ph type="title"/>
          </p:nvPr>
        </p:nvSpPr>
        <p:spPr/>
        <p:txBody>
          <a:bodyPr/>
          <a:lstStyle/>
          <a:p>
            <a:pPr algn="ctr"/>
            <a:r>
              <a:rPr lang="en-US" dirty="0"/>
              <a:t>Acknowledgements</a:t>
            </a:r>
          </a:p>
        </p:txBody>
      </p:sp>
      <p:sp>
        <p:nvSpPr>
          <p:cNvPr id="6" name="Content Placeholder 5">
            <a:extLst>
              <a:ext uri="{FF2B5EF4-FFF2-40B4-BE49-F238E27FC236}">
                <a16:creationId xmlns:a16="http://schemas.microsoft.com/office/drawing/2014/main" id="{E21B4F6A-C4EF-0C47-969C-0F51F3642AB2}"/>
              </a:ext>
            </a:extLst>
          </p:cNvPr>
          <p:cNvSpPr>
            <a:spLocks noGrp="1"/>
          </p:cNvSpPr>
          <p:nvPr>
            <p:ph idx="1"/>
          </p:nvPr>
        </p:nvSpPr>
        <p:spPr>
          <a:xfrm>
            <a:off x="459683" y="1195936"/>
            <a:ext cx="8137665" cy="3457545"/>
          </a:xfrm>
        </p:spPr>
        <p:txBody>
          <a:bodyPr/>
          <a:lstStyle/>
          <a:p>
            <a:pPr marL="0" indent="0">
              <a:spcAft>
                <a:spcPts val="0"/>
              </a:spcAft>
              <a:buNone/>
            </a:pPr>
            <a:r>
              <a:rPr lang="en-US" sz="2000" dirty="0"/>
              <a:t>PHDI Faculty Leads</a:t>
            </a:r>
            <a:r>
              <a:rPr lang="en-US" sz="2000" dirty="0" smtClean="0"/>
              <a:t>:</a:t>
            </a:r>
          </a:p>
          <a:p>
            <a:pPr marL="0" indent="0">
              <a:spcAft>
                <a:spcPts val="0"/>
              </a:spcAft>
              <a:buNone/>
            </a:pPr>
            <a:r>
              <a:rPr lang="en-US" sz="1600" dirty="0" smtClean="0"/>
              <a:t>	Kirsten </a:t>
            </a:r>
            <a:r>
              <a:rPr lang="en-US" sz="1600" dirty="0"/>
              <a:t>Bibbins-Domingo, Vice </a:t>
            </a:r>
            <a:r>
              <a:rPr lang="en-US" sz="1600" dirty="0" smtClean="0"/>
              <a:t>Dean </a:t>
            </a:r>
            <a:r>
              <a:rPr lang="en-US" sz="1600" dirty="0"/>
              <a:t>for Population Health and Health Equity</a:t>
            </a:r>
          </a:p>
          <a:p>
            <a:pPr marL="0" indent="0">
              <a:spcAft>
                <a:spcPts val="0"/>
              </a:spcAft>
              <a:buNone/>
            </a:pPr>
            <a:r>
              <a:rPr lang="en-US" sz="1600" dirty="0"/>
              <a:t>	Claire Brindis, Director of Philip R. Lee Institute for Health Policy Studies</a:t>
            </a:r>
          </a:p>
          <a:p>
            <a:pPr marL="0" lvl="0" indent="0">
              <a:spcAft>
                <a:spcPts val="0"/>
              </a:spcAft>
              <a:buClr>
                <a:srgbClr val="0093D0"/>
              </a:buClr>
              <a:buNone/>
            </a:pPr>
            <a:endParaRPr lang="en-US" sz="2000" dirty="0">
              <a:solidFill>
                <a:srgbClr val="FFFFFF"/>
              </a:solidFill>
            </a:endParaRPr>
          </a:p>
          <a:p>
            <a:pPr marL="0" lvl="0" indent="0">
              <a:spcAft>
                <a:spcPts val="0"/>
              </a:spcAft>
              <a:buClr>
                <a:srgbClr val="0093D0"/>
              </a:buClr>
              <a:buNone/>
            </a:pPr>
            <a:r>
              <a:rPr lang="en-US" sz="2000" dirty="0">
                <a:solidFill>
                  <a:srgbClr val="FFFFFF"/>
                </a:solidFill>
              </a:rPr>
              <a:t>PHDI Team Members:</a:t>
            </a:r>
          </a:p>
          <a:p>
            <a:pPr marL="0" lvl="0" indent="0">
              <a:spcAft>
                <a:spcPts val="0"/>
              </a:spcAft>
              <a:buClr>
                <a:srgbClr val="0093D0"/>
              </a:buClr>
              <a:buNone/>
            </a:pPr>
            <a:r>
              <a:rPr lang="en-US" sz="1600" dirty="0">
                <a:solidFill>
                  <a:srgbClr val="FFFFFF"/>
                </a:solidFill>
              </a:rPr>
              <a:t>	Robert </a:t>
            </a:r>
            <a:r>
              <a:rPr lang="en-US" sz="1600" dirty="0" err="1">
                <a:solidFill>
                  <a:srgbClr val="FFFFFF"/>
                </a:solidFill>
              </a:rPr>
              <a:t>Thombley</a:t>
            </a:r>
            <a:r>
              <a:rPr lang="en-US" sz="1600" dirty="0">
                <a:solidFill>
                  <a:srgbClr val="FFFFFF"/>
                </a:solidFill>
              </a:rPr>
              <a:t>, Data architect</a:t>
            </a:r>
          </a:p>
          <a:p>
            <a:pPr marL="0" lvl="0" indent="0">
              <a:spcAft>
                <a:spcPts val="0"/>
              </a:spcAft>
              <a:buClr>
                <a:srgbClr val="0093D0"/>
              </a:buClr>
              <a:buNone/>
            </a:pPr>
            <a:r>
              <a:rPr lang="en-US" sz="1600" dirty="0">
                <a:solidFill>
                  <a:srgbClr val="FFFFFF"/>
                </a:solidFill>
              </a:rPr>
              <a:t>	Kristin Chu, Director </a:t>
            </a:r>
            <a:r>
              <a:rPr lang="en-US" sz="1600" dirty="0" err="1">
                <a:solidFill>
                  <a:srgbClr val="FFFFFF"/>
                </a:solidFill>
              </a:rPr>
              <a:t>SOMTech</a:t>
            </a:r>
            <a:endParaRPr lang="en-US" sz="1600" dirty="0">
              <a:solidFill>
                <a:srgbClr val="FFFFFF"/>
              </a:solidFill>
            </a:endParaRPr>
          </a:p>
          <a:p>
            <a:pPr marL="0" lvl="0" indent="0">
              <a:spcAft>
                <a:spcPts val="0"/>
              </a:spcAft>
              <a:buClr>
                <a:srgbClr val="0093D0"/>
              </a:buClr>
              <a:buNone/>
            </a:pPr>
            <a:r>
              <a:rPr lang="en-US" sz="1600" dirty="0">
                <a:solidFill>
                  <a:srgbClr val="FFFFFF"/>
                </a:solidFill>
              </a:rPr>
              <a:t>	Ariel </a:t>
            </a:r>
            <a:r>
              <a:rPr lang="en-US" sz="1600" dirty="0" err="1">
                <a:solidFill>
                  <a:srgbClr val="FFFFFF"/>
                </a:solidFill>
              </a:rPr>
              <a:t>Deardorff</a:t>
            </a:r>
            <a:r>
              <a:rPr lang="en-US" sz="1600" dirty="0">
                <a:solidFill>
                  <a:srgbClr val="FFFFFF"/>
                </a:solidFill>
              </a:rPr>
              <a:t>, Data science librarian</a:t>
            </a:r>
          </a:p>
          <a:p>
            <a:pPr marL="0" indent="0">
              <a:spcAft>
                <a:spcPts val="0"/>
              </a:spcAft>
              <a:buNone/>
            </a:pPr>
            <a:endParaRPr lang="en-US" sz="2000" dirty="0" smtClean="0"/>
          </a:p>
          <a:p>
            <a:pPr marL="0" indent="0">
              <a:spcAft>
                <a:spcPts val="0"/>
              </a:spcAft>
              <a:buNone/>
            </a:pPr>
            <a:r>
              <a:rPr lang="en-US" sz="2000" dirty="0" smtClean="0"/>
              <a:t>Financial Support:</a:t>
            </a:r>
          </a:p>
          <a:p>
            <a:pPr marL="0" indent="0">
              <a:spcAft>
                <a:spcPts val="0"/>
              </a:spcAft>
              <a:buNone/>
            </a:pPr>
            <a:r>
              <a:rPr lang="en-US" sz="1600" dirty="0"/>
              <a:t>	</a:t>
            </a:r>
            <a:r>
              <a:rPr lang="en-US" sz="1600" dirty="0" smtClean="0"/>
              <a:t>Dan </a:t>
            </a:r>
            <a:r>
              <a:rPr lang="en-US" sz="1600" dirty="0"/>
              <a:t>Lowenstein, Executive Vice Chancellor and Provost</a:t>
            </a:r>
          </a:p>
          <a:p>
            <a:pPr marL="0" indent="0">
              <a:spcAft>
                <a:spcPts val="0"/>
              </a:spcAft>
              <a:buNone/>
            </a:pPr>
            <a:r>
              <a:rPr lang="en-US" sz="1600" dirty="0"/>
              <a:t>	Talmadge King, Dean, UCSF School of </a:t>
            </a:r>
            <a:r>
              <a:rPr lang="en-US" sz="1600" dirty="0" smtClean="0"/>
              <a:t>Medicine</a:t>
            </a:r>
            <a:endParaRPr lang="en-US" sz="1600" dirty="0"/>
          </a:p>
        </p:txBody>
      </p:sp>
    </p:spTree>
    <p:extLst>
      <p:ext uri="{BB962C8B-B14F-4D97-AF65-F5344CB8AC3E}">
        <p14:creationId xmlns:p14="http://schemas.microsoft.com/office/powerpoint/2010/main" val="18870641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E2475F-A7D0-B245-A612-6C05749D4BB3}"/>
              </a:ext>
            </a:extLst>
          </p:cNvPr>
          <p:cNvSpPr>
            <a:spLocks noGrp="1"/>
          </p:cNvSpPr>
          <p:nvPr>
            <p:ph type="sldNum" sz="quarter" idx="13"/>
          </p:nvPr>
        </p:nvSpPr>
        <p:spPr/>
        <p:txBody>
          <a:bodyPr/>
          <a:lstStyle/>
          <a:p>
            <a:fld id="{7BCC8D0D-EAEC-449D-9161-023DFF90F2E2}" type="slidenum">
              <a:rPr lang="en-US" smtClean="0"/>
              <a:pPr/>
              <a:t>27</a:t>
            </a:fld>
            <a:endParaRPr lang="en-US" dirty="0"/>
          </a:p>
        </p:txBody>
      </p:sp>
      <p:sp>
        <p:nvSpPr>
          <p:cNvPr id="4" name="Title 3">
            <a:extLst>
              <a:ext uri="{FF2B5EF4-FFF2-40B4-BE49-F238E27FC236}">
                <a16:creationId xmlns:a16="http://schemas.microsoft.com/office/drawing/2014/main" id="{B92F8483-02A9-4648-A2CF-03DEDED8D0DC}"/>
              </a:ext>
            </a:extLst>
          </p:cNvPr>
          <p:cNvSpPr>
            <a:spLocks noGrp="1"/>
          </p:cNvSpPr>
          <p:nvPr>
            <p:ph type="title"/>
          </p:nvPr>
        </p:nvSpPr>
        <p:spPr/>
        <p:txBody>
          <a:bodyPr/>
          <a:lstStyle/>
          <a:p>
            <a:pPr algn="ctr"/>
            <a:r>
              <a:rPr lang="en-US" dirty="0"/>
              <a:t>Thank you! Questions?</a:t>
            </a:r>
          </a:p>
        </p:txBody>
      </p:sp>
      <p:sp>
        <p:nvSpPr>
          <p:cNvPr id="6" name="Content Placeholder 5">
            <a:extLst>
              <a:ext uri="{FF2B5EF4-FFF2-40B4-BE49-F238E27FC236}">
                <a16:creationId xmlns:a16="http://schemas.microsoft.com/office/drawing/2014/main" id="{E21B4F6A-C4EF-0C47-969C-0F51F3642AB2}"/>
              </a:ext>
            </a:extLst>
          </p:cNvPr>
          <p:cNvSpPr>
            <a:spLocks noGrp="1"/>
          </p:cNvSpPr>
          <p:nvPr>
            <p:ph idx="1"/>
          </p:nvPr>
        </p:nvSpPr>
        <p:spPr>
          <a:xfrm>
            <a:off x="465171" y="1342710"/>
            <a:ext cx="8137665" cy="2932045"/>
          </a:xfrm>
        </p:spPr>
        <p:txBody>
          <a:bodyPr/>
          <a:lstStyle/>
          <a:p>
            <a:pPr marL="295275" lvl="1" indent="0" algn="ctr">
              <a:lnSpc>
                <a:spcPct val="150000"/>
              </a:lnSpc>
              <a:buNone/>
            </a:pPr>
            <a:r>
              <a:rPr lang="en-US" dirty="0" smtClean="0">
                <a:hlinkClick r:id="rId2"/>
              </a:rPr>
              <a:t>rita.hamad@ucsf.edu</a:t>
            </a:r>
            <a:endParaRPr lang="en-US" dirty="0"/>
          </a:p>
          <a:p>
            <a:pPr marL="295275" lvl="1" indent="0" algn="ctr">
              <a:lnSpc>
                <a:spcPct val="150000"/>
              </a:lnSpc>
              <a:buNone/>
            </a:pPr>
            <a:r>
              <a:rPr lang="en-US" dirty="0" smtClean="0">
                <a:hlinkClick r:id="rId3"/>
              </a:rPr>
              <a:t>pophealth@ucsf.edu</a:t>
            </a:r>
            <a:endParaRPr lang="en-US" dirty="0"/>
          </a:p>
          <a:p>
            <a:pPr marL="295275" lvl="1" indent="0" algn="ctr">
              <a:lnSpc>
                <a:spcPct val="150000"/>
              </a:lnSpc>
              <a:buNone/>
            </a:pPr>
            <a:endParaRPr lang="en-US" dirty="0"/>
          </a:p>
          <a:p>
            <a:pPr marL="295275" lvl="1" indent="0" algn="ctr">
              <a:buNone/>
            </a:pPr>
            <a:r>
              <a:rPr lang="en-US" dirty="0">
                <a:hlinkClick r:id="rId4"/>
              </a:rPr>
              <a:t>https://</a:t>
            </a:r>
            <a:r>
              <a:rPr lang="en-US" dirty="0" smtClean="0">
                <a:hlinkClick r:id="rId4"/>
              </a:rPr>
              <a:t>pophealth.ucsf.edu</a:t>
            </a:r>
            <a:endParaRPr lang="en-US" dirty="0"/>
          </a:p>
        </p:txBody>
      </p:sp>
    </p:spTree>
    <p:extLst>
      <p:ext uri="{BB962C8B-B14F-4D97-AF65-F5344CB8AC3E}">
        <p14:creationId xmlns:p14="http://schemas.microsoft.com/office/powerpoint/2010/main" val="385701427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D1E59F-68CC-F14D-BDCF-EA4AFBE89A1F}"/>
              </a:ext>
            </a:extLst>
          </p:cNvPr>
          <p:cNvSpPr>
            <a:spLocks noGrp="1"/>
          </p:cNvSpPr>
          <p:nvPr>
            <p:ph type="sldNum" sz="quarter" idx="13"/>
          </p:nvPr>
        </p:nvSpPr>
        <p:spPr/>
        <p:txBody>
          <a:bodyPr/>
          <a:lstStyle/>
          <a:p>
            <a:fld id="{7BCC8D0D-EAEC-449D-9161-023DFF90F2E2}" type="slidenum">
              <a:rPr lang="en-US" smtClean="0"/>
              <a:pPr/>
              <a:t>28</a:t>
            </a:fld>
            <a:endParaRPr lang="en-US" dirty="0"/>
          </a:p>
        </p:txBody>
      </p:sp>
    </p:spTree>
    <p:extLst>
      <p:ext uri="{BB962C8B-B14F-4D97-AF65-F5344CB8AC3E}">
        <p14:creationId xmlns:p14="http://schemas.microsoft.com/office/powerpoint/2010/main" val="15594344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Oval 3"/>
          <p:cNvSpPr/>
          <p:nvPr/>
        </p:nvSpPr>
        <p:spPr bwMode="auto">
          <a:xfrm>
            <a:off x="1107668" y="788276"/>
            <a:ext cx="3191870" cy="1639614"/>
          </a:xfrm>
          <a:prstGeom prst="ellipse">
            <a:avLst/>
          </a:prstGeom>
          <a:solidFill>
            <a:schemeClr val="accent1"/>
          </a:solidFill>
          <a:ln w="19050" algn="ctr">
            <a:noFill/>
            <a:miter lim="800000"/>
            <a:headEnd/>
            <a:tailEnd/>
          </a:ln>
        </p:spPr>
        <p:txBody>
          <a:bodyPr wrap="square" rtlCol="0" anchor="ctr"/>
          <a:lstStyle/>
          <a:p>
            <a:pPr algn="ctr">
              <a:lnSpc>
                <a:spcPct val="90000"/>
              </a:lnSpc>
            </a:pPr>
            <a:r>
              <a:rPr lang="en-US" sz="2400" b="1" dirty="0">
                <a:solidFill>
                  <a:schemeClr val="bg1"/>
                </a:solidFill>
                <a:latin typeface="+mj-lt"/>
              </a:rPr>
              <a:t>Cataloguing data resources</a:t>
            </a:r>
          </a:p>
        </p:txBody>
      </p:sp>
      <p:sp>
        <p:nvSpPr>
          <p:cNvPr id="5" name="Oval 4"/>
          <p:cNvSpPr/>
          <p:nvPr/>
        </p:nvSpPr>
        <p:spPr bwMode="auto">
          <a:xfrm>
            <a:off x="4859058" y="788276"/>
            <a:ext cx="3191868" cy="1639614"/>
          </a:xfrm>
          <a:prstGeom prst="ellipse">
            <a:avLst/>
          </a:prstGeom>
          <a:solidFill>
            <a:schemeClr val="accent1"/>
          </a:solidFill>
          <a:ln w="19050" algn="ctr">
            <a:noFill/>
            <a:miter lim="800000"/>
            <a:headEnd/>
            <a:tailEnd/>
          </a:ln>
        </p:spPr>
        <p:txBody>
          <a:bodyPr wrap="square" rtlCol="0" anchor="ctr"/>
          <a:lstStyle/>
          <a:p>
            <a:pPr algn="ctr">
              <a:lnSpc>
                <a:spcPct val="90000"/>
              </a:lnSpc>
            </a:pPr>
            <a:r>
              <a:rPr lang="en-US" sz="2400" b="1" dirty="0">
                <a:solidFill>
                  <a:schemeClr val="bg1"/>
                </a:solidFill>
                <a:latin typeface="+mj-lt"/>
              </a:rPr>
              <a:t>Facilitating data access and licensing</a:t>
            </a:r>
          </a:p>
        </p:txBody>
      </p:sp>
      <p:sp>
        <p:nvSpPr>
          <p:cNvPr id="6" name="Oval 5"/>
          <p:cNvSpPr/>
          <p:nvPr/>
        </p:nvSpPr>
        <p:spPr bwMode="auto">
          <a:xfrm>
            <a:off x="3073103" y="2698531"/>
            <a:ext cx="3191870" cy="1639614"/>
          </a:xfrm>
          <a:prstGeom prst="ellipse">
            <a:avLst/>
          </a:prstGeom>
          <a:solidFill>
            <a:schemeClr val="accent1"/>
          </a:solidFill>
          <a:ln w="19050" algn="ctr">
            <a:noFill/>
            <a:miter lim="800000"/>
            <a:headEnd/>
            <a:tailEnd/>
          </a:ln>
        </p:spPr>
        <p:txBody>
          <a:bodyPr wrap="square" rtlCol="0" anchor="ctr"/>
          <a:lstStyle/>
          <a:p>
            <a:pPr algn="ctr">
              <a:lnSpc>
                <a:spcPct val="90000"/>
              </a:lnSpc>
            </a:pPr>
            <a:r>
              <a:rPr lang="en-US" sz="2400" b="1" dirty="0">
                <a:solidFill>
                  <a:schemeClr val="bg1"/>
                </a:solidFill>
                <a:latin typeface="+mj-lt"/>
              </a:rPr>
              <a:t>Enhancing computational resources</a:t>
            </a:r>
          </a:p>
        </p:txBody>
      </p:sp>
    </p:spTree>
    <p:extLst>
      <p:ext uri="{BB962C8B-B14F-4D97-AF65-F5344CB8AC3E}">
        <p14:creationId xmlns:p14="http://schemas.microsoft.com/office/powerpoint/2010/main" val="15178108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4</a:t>
            </a:fld>
            <a:endParaRPr lang="en-US" dirty="0"/>
          </a:p>
        </p:txBody>
      </p:sp>
      <p:sp>
        <p:nvSpPr>
          <p:cNvPr id="4" name="Title 3"/>
          <p:cNvSpPr>
            <a:spLocks noGrp="1"/>
          </p:cNvSpPr>
          <p:nvPr>
            <p:ph type="title"/>
          </p:nvPr>
        </p:nvSpPr>
        <p:spPr/>
        <p:txBody>
          <a:bodyPr/>
          <a:lstStyle/>
          <a:p>
            <a:r>
              <a:rPr lang="en-US" dirty="0"/>
              <a:t>A Guide to Population Health Data</a:t>
            </a:r>
          </a:p>
        </p:txBody>
      </p:sp>
      <p:sp>
        <p:nvSpPr>
          <p:cNvPr id="5" name="Content Placeholder 4"/>
          <p:cNvSpPr>
            <a:spLocks noGrp="1"/>
          </p:cNvSpPr>
          <p:nvPr>
            <p:ph idx="1"/>
          </p:nvPr>
        </p:nvSpPr>
        <p:spPr>
          <a:xfrm>
            <a:off x="459683" y="1430540"/>
            <a:ext cx="8137665" cy="2902922"/>
          </a:xfrm>
        </p:spPr>
        <p:txBody>
          <a:bodyPr/>
          <a:lstStyle/>
          <a:p>
            <a:pPr marL="0" indent="0">
              <a:buNone/>
            </a:pPr>
            <a:r>
              <a:rPr lang="en-US" sz="2400" b="1" dirty="0"/>
              <a:t>The Problem: </a:t>
            </a:r>
            <a:r>
              <a:rPr lang="en-US" sz="2400" dirty="0"/>
              <a:t>Population health, health equity, and health services datasets are hard to find! </a:t>
            </a:r>
          </a:p>
          <a:p>
            <a:pPr marL="0" indent="0">
              <a:buNone/>
            </a:pPr>
            <a:endParaRPr lang="en-US" sz="2400" dirty="0"/>
          </a:p>
          <a:p>
            <a:pPr marL="0" indent="0">
              <a:buNone/>
            </a:pPr>
            <a:r>
              <a:rPr lang="en-US" sz="2400" b="1" dirty="0"/>
              <a:t>The Team</a:t>
            </a:r>
            <a:r>
              <a:rPr lang="en-US" sz="2400" dirty="0"/>
              <a:t>: Collaboration between PHDI and the UCSF Library</a:t>
            </a:r>
          </a:p>
          <a:p>
            <a:pPr marL="0" indent="0">
              <a:buNone/>
            </a:pPr>
            <a:endParaRPr lang="en-US" sz="2400" dirty="0"/>
          </a:p>
        </p:txBody>
      </p:sp>
    </p:spTree>
    <p:extLst>
      <p:ext uri="{BB962C8B-B14F-4D97-AF65-F5344CB8AC3E}">
        <p14:creationId xmlns:p14="http://schemas.microsoft.com/office/powerpoint/2010/main" val="23715488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26D71-3BC7-CF49-8971-8C0FDA5A740E}"/>
              </a:ext>
            </a:extLst>
          </p:cNvPr>
          <p:cNvSpPr>
            <a:spLocks noGrp="1"/>
          </p:cNvSpPr>
          <p:nvPr>
            <p:ph type="sldNum" sz="quarter" idx="13"/>
          </p:nvPr>
        </p:nvSpPr>
        <p:spPr/>
        <p:txBody>
          <a:bodyPr/>
          <a:lstStyle/>
          <a:p>
            <a:fld id="{7BCC8D0D-EAEC-449D-9161-023DFF90F2E2}" type="slidenum">
              <a:rPr lang="en-US" smtClean="0"/>
              <a:pPr/>
              <a:t>5</a:t>
            </a:fld>
            <a:endParaRPr lang="en-US" dirty="0"/>
          </a:p>
        </p:txBody>
      </p:sp>
      <p:sp>
        <p:nvSpPr>
          <p:cNvPr id="4" name="Title 3">
            <a:extLst>
              <a:ext uri="{FF2B5EF4-FFF2-40B4-BE49-F238E27FC236}">
                <a16:creationId xmlns:a16="http://schemas.microsoft.com/office/drawing/2014/main" id="{F3DF7527-8862-A54E-A2AB-79BE820E95DE}"/>
              </a:ext>
            </a:extLst>
          </p:cNvPr>
          <p:cNvSpPr>
            <a:spLocks noGrp="1"/>
          </p:cNvSpPr>
          <p:nvPr>
            <p:ph type="title"/>
          </p:nvPr>
        </p:nvSpPr>
        <p:spPr/>
        <p:txBody>
          <a:bodyPr/>
          <a:lstStyle/>
          <a:p>
            <a:r>
              <a:rPr lang="en-US" dirty="0"/>
              <a:t>Introducing the Data Guide</a:t>
            </a:r>
            <a:endParaRPr lang="en-US" sz="1800" dirty="0"/>
          </a:p>
        </p:txBody>
      </p:sp>
      <p:pic>
        <p:nvPicPr>
          <p:cNvPr id="9" name="Picture 8">
            <a:extLst>
              <a:ext uri="{FF2B5EF4-FFF2-40B4-BE49-F238E27FC236}">
                <a16:creationId xmlns:a16="http://schemas.microsoft.com/office/drawing/2014/main" id="{15BA553C-6C81-F945-81E2-9D40AB42D1FC}"/>
              </a:ext>
            </a:extLst>
          </p:cNvPr>
          <p:cNvPicPr>
            <a:picLocks noChangeAspect="1"/>
          </p:cNvPicPr>
          <p:nvPr/>
        </p:nvPicPr>
        <p:blipFill>
          <a:blip r:embed="rId3"/>
          <a:stretch>
            <a:fillRect/>
          </a:stretch>
        </p:blipFill>
        <p:spPr>
          <a:xfrm>
            <a:off x="706283" y="777337"/>
            <a:ext cx="7668184" cy="3903232"/>
          </a:xfrm>
          <a:prstGeom prst="rect">
            <a:avLst/>
          </a:prstGeom>
        </p:spPr>
      </p:pic>
    </p:spTree>
    <p:extLst>
      <p:ext uri="{BB962C8B-B14F-4D97-AF65-F5344CB8AC3E}">
        <p14:creationId xmlns:p14="http://schemas.microsoft.com/office/powerpoint/2010/main" val="33860966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B7C2F5-3E5B-AB46-9787-EC53159BB9BB}"/>
              </a:ext>
            </a:extLst>
          </p:cNvPr>
          <p:cNvSpPr>
            <a:spLocks noGrp="1"/>
          </p:cNvSpPr>
          <p:nvPr>
            <p:ph type="sldNum" sz="quarter" idx="13"/>
          </p:nvPr>
        </p:nvSpPr>
        <p:spPr/>
        <p:txBody>
          <a:bodyPr/>
          <a:lstStyle/>
          <a:p>
            <a:fld id="{7BCC8D0D-EAEC-449D-9161-023DFF90F2E2}" type="slidenum">
              <a:rPr lang="en-US" smtClean="0"/>
              <a:pPr/>
              <a:t>6</a:t>
            </a:fld>
            <a:endParaRPr lang="en-US" dirty="0"/>
          </a:p>
        </p:txBody>
      </p:sp>
      <p:pic>
        <p:nvPicPr>
          <p:cNvPr id="9" name="Content Placeholder 8">
            <a:extLst>
              <a:ext uri="{FF2B5EF4-FFF2-40B4-BE49-F238E27FC236}">
                <a16:creationId xmlns:a16="http://schemas.microsoft.com/office/drawing/2014/main" id="{5EB49F0F-48FE-4749-AE97-EA2AB0C5CBE0}"/>
              </a:ext>
            </a:extLst>
          </p:cNvPr>
          <p:cNvPicPr>
            <a:picLocks noGrp="1" noChangeAspect="1"/>
          </p:cNvPicPr>
          <p:nvPr>
            <p:ph idx="1"/>
          </p:nvPr>
        </p:nvPicPr>
        <p:blipFill>
          <a:blip r:embed="rId3"/>
          <a:stretch>
            <a:fillRect/>
          </a:stretch>
        </p:blipFill>
        <p:spPr>
          <a:xfrm>
            <a:off x="548149" y="548042"/>
            <a:ext cx="8123441" cy="3951221"/>
          </a:xfrm>
        </p:spPr>
      </p:pic>
    </p:spTree>
    <p:extLst>
      <p:ext uri="{BB962C8B-B14F-4D97-AF65-F5344CB8AC3E}">
        <p14:creationId xmlns:p14="http://schemas.microsoft.com/office/powerpoint/2010/main" val="27933399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D07E54-B325-E745-ADDE-9ADDF9BBDEAB}"/>
              </a:ext>
            </a:extLst>
          </p:cNvPr>
          <p:cNvSpPr>
            <a:spLocks noGrp="1"/>
          </p:cNvSpPr>
          <p:nvPr>
            <p:ph type="sldNum" sz="quarter" idx="13"/>
          </p:nvPr>
        </p:nvSpPr>
        <p:spPr/>
        <p:txBody>
          <a:bodyPr/>
          <a:lstStyle/>
          <a:p>
            <a:fld id="{7BCC8D0D-EAEC-449D-9161-023DFF90F2E2}" type="slidenum">
              <a:rPr lang="en-US" smtClean="0"/>
              <a:pPr/>
              <a:t>7</a:t>
            </a:fld>
            <a:endParaRPr lang="en-US" dirty="0"/>
          </a:p>
        </p:txBody>
      </p:sp>
      <p:sp>
        <p:nvSpPr>
          <p:cNvPr id="4" name="Title 3">
            <a:extLst>
              <a:ext uri="{FF2B5EF4-FFF2-40B4-BE49-F238E27FC236}">
                <a16:creationId xmlns:a16="http://schemas.microsoft.com/office/drawing/2014/main" id="{C3C29D65-9CCE-7848-A694-DC12F1D5FAE6}"/>
              </a:ext>
            </a:extLst>
          </p:cNvPr>
          <p:cNvSpPr>
            <a:spLocks noGrp="1"/>
          </p:cNvSpPr>
          <p:nvPr>
            <p:ph type="title"/>
          </p:nvPr>
        </p:nvSpPr>
        <p:spPr/>
        <p:txBody>
          <a:bodyPr/>
          <a:lstStyle/>
          <a:p>
            <a:r>
              <a:rPr lang="en-US" dirty="0"/>
              <a:t>Want help accessing/using data?</a:t>
            </a:r>
          </a:p>
        </p:txBody>
      </p:sp>
      <p:sp>
        <p:nvSpPr>
          <p:cNvPr id="6" name="Content Placeholder 5">
            <a:extLst>
              <a:ext uri="{FF2B5EF4-FFF2-40B4-BE49-F238E27FC236}">
                <a16:creationId xmlns:a16="http://schemas.microsoft.com/office/drawing/2014/main" id="{EF65F6A9-5AE2-5349-8AEF-711360E847DB}"/>
              </a:ext>
            </a:extLst>
          </p:cNvPr>
          <p:cNvSpPr>
            <a:spLocks noGrp="1"/>
          </p:cNvSpPr>
          <p:nvPr>
            <p:ph idx="1"/>
          </p:nvPr>
        </p:nvSpPr>
        <p:spPr>
          <a:xfrm>
            <a:off x="453585" y="1243372"/>
            <a:ext cx="8137665" cy="2932045"/>
          </a:xfrm>
        </p:spPr>
        <p:txBody>
          <a:bodyPr/>
          <a:lstStyle/>
          <a:p>
            <a:r>
              <a:rPr lang="en-US" dirty="0"/>
              <a:t>Check out the guide at </a:t>
            </a:r>
            <a:r>
              <a:rPr lang="en-US" sz="2400" dirty="0">
                <a:solidFill>
                  <a:srgbClr val="178CCB"/>
                </a:solidFill>
                <a:hlinkClick r:id="rId2">
                  <a:extLst>
                    <a:ext uri="{A12FA001-AC4F-418D-AE19-62706E023703}">
                      <ahyp:hlinkClr xmlns:ahyp="http://schemas.microsoft.com/office/drawing/2018/hyperlinkcolor" xmlns="" val="tx"/>
                    </a:ext>
                  </a:extLst>
                </a:hlinkClick>
              </a:rPr>
              <a:t>guides.ucsf.edu/pophealthdata</a:t>
            </a:r>
            <a:r>
              <a:rPr lang="en-US" sz="2400" dirty="0">
                <a:solidFill>
                  <a:srgbClr val="178CCB"/>
                </a:solidFill>
              </a:rPr>
              <a:t> </a:t>
            </a:r>
          </a:p>
          <a:p>
            <a:pPr marL="0" indent="0">
              <a:buNone/>
            </a:pPr>
            <a:r>
              <a:rPr lang="en-US" sz="2400" dirty="0">
                <a:solidFill>
                  <a:srgbClr val="178CCB"/>
                </a:solidFill>
              </a:rPr>
              <a:t>  </a:t>
            </a:r>
            <a:endParaRPr lang="en-US" dirty="0">
              <a:solidFill>
                <a:srgbClr val="178CCB"/>
              </a:solidFill>
            </a:endParaRPr>
          </a:p>
          <a:p>
            <a:r>
              <a:rPr lang="en-US" dirty="0"/>
              <a:t>To learn more about study design, data selection, or data acquisition – </a:t>
            </a:r>
            <a:r>
              <a:rPr lang="en-US" dirty="0">
                <a:hlinkClick r:id="rId3"/>
              </a:rPr>
              <a:t>request a </a:t>
            </a:r>
            <a:r>
              <a:rPr lang="en-US" dirty="0" smtClean="0">
                <a:hlinkClick r:id="rId3"/>
              </a:rPr>
              <a:t>CTSI population </a:t>
            </a:r>
            <a:r>
              <a:rPr lang="en-US" dirty="0">
                <a:hlinkClick r:id="rId3"/>
              </a:rPr>
              <a:t>health data </a:t>
            </a:r>
            <a:r>
              <a:rPr lang="en-US" dirty="0" smtClean="0">
                <a:hlinkClick r:id="rId3"/>
              </a:rPr>
              <a:t>consult</a:t>
            </a:r>
            <a:endParaRPr lang="en-US" dirty="0"/>
          </a:p>
          <a:p>
            <a:pPr marL="0" indent="0">
              <a:buNone/>
            </a:pPr>
            <a:endParaRPr lang="en-US" dirty="0"/>
          </a:p>
          <a:p>
            <a:r>
              <a:rPr lang="en-US" dirty="0"/>
              <a:t>To suggest a dataset to add to the guide, or get help managing or analyzing data – </a:t>
            </a:r>
            <a:r>
              <a:rPr lang="en-US" dirty="0">
                <a:hlinkClick r:id="rId4"/>
              </a:rPr>
              <a:t>request a library data science consultation</a:t>
            </a:r>
            <a:endParaRPr lang="en-US" dirty="0"/>
          </a:p>
        </p:txBody>
      </p:sp>
    </p:spTree>
    <p:extLst>
      <p:ext uri="{BB962C8B-B14F-4D97-AF65-F5344CB8AC3E}">
        <p14:creationId xmlns:p14="http://schemas.microsoft.com/office/powerpoint/2010/main" val="10059910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8</a:t>
            </a:fld>
            <a:endParaRPr lang="en-US" dirty="0"/>
          </a:p>
        </p:txBody>
      </p:sp>
      <p:sp>
        <p:nvSpPr>
          <p:cNvPr id="4" name="Title 3"/>
          <p:cNvSpPr>
            <a:spLocks noGrp="1"/>
          </p:cNvSpPr>
          <p:nvPr>
            <p:ph type="title"/>
          </p:nvPr>
        </p:nvSpPr>
        <p:spPr/>
        <p:txBody>
          <a:bodyPr/>
          <a:lstStyle/>
          <a:p>
            <a:r>
              <a:rPr lang="en-US" dirty="0"/>
              <a:t>A Guide to Population Health Data</a:t>
            </a:r>
          </a:p>
        </p:txBody>
      </p:sp>
      <p:sp>
        <p:nvSpPr>
          <p:cNvPr id="5" name="Content Placeholder 4"/>
          <p:cNvSpPr>
            <a:spLocks noGrp="1"/>
          </p:cNvSpPr>
          <p:nvPr>
            <p:ph idx="1"/>
          </p:nvPr>
        </p:nvSpPr>
        <p:spPr>
          <a:xfrm>
            <a:off x="459683" y="1430540"/>
            <a:ext cx="8137665" cy="2902922"/>
          </a:xfrm>
        </p:spPr>
        <p:txBody>
          <a:bodyPr/>
          <a:lstStyle/>
          <a:p>
            <a:pPr marL="0" indent="0">
              <a:buNone/>
            </a:pPr>
            <a:r>
              <a:rPr lang="en-US" sz="2400" b="1" dirty="0"/>
              <a:t>The Problem: “</a:t>
            </a:r>
            <a:r>
              <a:rPr lang="en-US" sz="2400" dirty="0"/>
              <a:t>I used the data guide </a:t>
            </a:r>
            <a:r>
              <a:rPr lang="en-US" sz="2400" dirty="0" smtClean="0"/>
              <a:t>and/or </a:t>
            </a:r>
            <a:r>
              <a:rPr lang="en-US" sz="2400" dirty="0"/>
              <a:t>found a great dataset, </a:t>
            </a:r>
            <a:r>
              <a:rPr lang="en-US" sz="2400" b="1" i="1" dirty="0"/>
              <a:t>but how do I get access to it</a:t>
            </a:r>
            <a:r>
              <a:rPr lang="en-US" sz="2400" dirty="0" smtClean="0"/>
              <a:t>?”</a:t>
            </a:r>
            <a:endParaRPr lang="en-US" sz="2400" dirty="0"/>
          </a:p>
        </p:txBody>
      </p:sp>
    </p:spTree>
    <p:extLst>
      <p:ext uri="{BB962C8B-B14F-4D97-AF65-F5344CB8AC3E}">
        <p14:creationId xmlns:p14="http://schemas.microsoft.com/office/powerpoint/2010/main" val="36512506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p:cNvSpPr>
            <a:spLocks noGrp="1"/>
          </p:cNvSpPr>
          <p:nvPr>
            <p:ph type="title"/>
          </p:nvPr>
        </p:nvSpPr>
        <p:spPr/>
        <p:txBody>
          <a:bodyPr/>
          <a:lstStyle/>
          <a:p>
            <a:r>
              <a:rPr lang="en-US" dirty="0"/>
              <a:t>Standard Operating Procedure: New Data</a:t>
            </a:r>
          </a:p>
        </p:txBody>
      </p:sp>
      <p:sp>
        <p:nvSpPr>
          <p:cNvPr id="5" name="Content Placeholder 4"/>
          <p:cNvSpPr>
            <a:spLocks noGrp="1"/>
          </p:cNvSpPr>
          <p:nvPr>
            <p:ph idx="1"/>
          </p:nvPr>
        </p:nvSpPr>
        <p:spPr>
          <a:xfrm>
            <a:off x="453585" y="885288"/>
            <a:ext cx="4855015" cy="2902922"/>
          </a:xfrm>
        </p:spPr>
        <p:txBody>
          <a:bodyPr/>
          <a:lstStyle/>
          <a:p>
            <a:pPr marL="0" indent="0">
              <a:buNone/>
            </a:pPr>
            <a:r>
              <a:rPr lang="en-US" sz="1600" dirty="0"/>
              <a:t>Usual approach to getting access to a new dataset:</a:t>
            </a:r>
          </a:p>
          <a:p>
            <a:r>
              <a:rPr lang="en-US" sz="1600" dirty="0"/>
              <a:t>Submit an inquiry with the data owner</a:t>
            </a:r>
          </a:p>
          <a:p>
            <a:r>
              <a:rPr lang="en-US" sz="1600" dirty="0"/>
              <a:t>Figure out:</a:t>
            </a:r>
          </a:p>
          <a:p>
            <a:pPr lvl="1"/>
            <a:r>
              <a:rPr lang="en-US" sz="1600" dirty="0"/>
              <a:t>How to store data</a:t>
            </a:r>
          </a:p>
          <a:p>
            <a:pPr lvl="1"/>
            <a:r>
              <a:rPr lang="en-US" sz="1600" dirty="0"/>
              <a:t>A data access and security plan</a:t>
            </a:r>
          </a:p>
          <a:p>
            <a:pPr lvl="1"/>
            <a:r>
              <a:rPr lang="en-US" sz="1600" dirty="0"/>
              <a:t>How to pay $$$ for the data</a:t>
            </a:r>
          </a:p>
          <a:p>
            <a:r>
              <a:rPr lang="en-US" sz="1600" dirty="0"/>
              <a:t>Convince the data owner your team will responsibly use the data </a:t>
            </a:r>
          </a:p>
          <a:p>
            <a:r>
              <a:rPr lang="en-US" sz="1600" dirty="0"/>
              <a:t>Sign data use agreement</a:t>
            </a:r>
          </a:p>
          <a:p>
            <a:r>
              <a:rPr lang="en-US" sz="1600" dirty="0"/>
              <a:t>Wait for contracts, purchasing, data delivery</a:t>
            </a:r>
          </a:p>
          <a:p>
            <a:r>
              <a:rPr lang="en-US" sz="1600" dirty="0"/>
              <a:t>…</a:t>
            </a:r>
          </a:p>
          <a:p>
            <a:endParaRPr lang="en-US" sz="1600" dirty="0"/>
          </a:p>
          <a:p>
            <a:pPr marL="0" indent="0">
              <a:buNone/>
            </a:pPr>
            <a:endParaRPr lang="en-US" sz="1600" dirty="0"/>
          </a:p>
          <a:p>
            <a:pPr marL="0" indent="0">
              <a:buNone/>
            </a:pPr>
            <a:endParaRPr lang="en-US" sz="1600" dirty="0"/>
          </a:p>
        </p:txBody>
      </p:sp>
      <p:pic>
        <p:nvPicPr>
          <p:cNvPr id="1026" name="Picture 2" descr="Related image">
            <a:extLst>
              <a:ext uri="{FF2B5EF4-FFF2-40B4-BE49-F238E27FC236}">
                <a16:creationId xmlns:a16="http://schemas.microsoft.com/office/drawing/2014/main" id="{E31D5C90-82AC-B04E-814F-A929D96B3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794" y="1278467"/>
            <a:ext cx="2969310" cy="195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613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noAutofit/>
      </a:bodyPr>
      <a:lstStyle>
        <a:defPPr marL="342900" indent="-342900">
          <a:buClr>
            <a:schemeClr val="accent1"/>
          </a:buClr>
          <a:buSzPct val="80000"/>
          <a:buFont typeface="Wingdings" charset="2"/>
          <a:buChar char="§"/>
          <a:defRPr sz="2000" dirty="0" smtClean="0">
            <a:solidFill>
              <a:schemeClr val="tx1"/>
            </a:solidFill>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B48DB2A-A2BB-49B9-B517-04CB45F2482A}">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5551</TotalTime>
  <Words>1298</Words>
  <Application>Microsoft Office PowerPoint</Application>
  <PresentationFormat>On-screen Show (16:9)</PresentationFormat>
  <Paragraphs>220</Paragraphs>
  <Slides>28</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.AppleSystemUIFont</vt:lpstr>
      <vt:lpstr>Arial</vt:lpstr>
      <vt:lpstr>Garamond</vt:lpstr>
      <vt:lpstr>Wingdings</vt:lpstr>
      <vt:lpstr>UCSF Classic</vt:lpstr>
      <vt:lpstr>UCSF Contemporary</vt:lpstr>
      <vt:lpstr>The UCSF Population Health Data Initiative:  New Research Resources</vt:lpstr>
      <vt:lpstr>The Population Health Data Initiative</vt:lpstr>
      <vt:lpstr>PowerPoint Presentation</vt:lpstr>
      <vt:lpstr>A Guide to Population Health Data</vt:lpstr>
      <vt:lpstr>Introducing the Data Guide</vt:lpstr>
      <vt:lpstr>PowerPoint Presentation</vt:lpstr>
      <vt:lpstr>Want help accessing/using data?</vt:lpstr>
      <vt:lpstr>A Guide to Population Health Data</vt:lpstr>
      <vt:lpstr>Standard Operating Procedure: New Data</vt:lpstr>
      <vt:lpstr>Why Repeat Efforts?</vt:lpstr>
      <vt:lpstr>The PHDI Solution</vt:lpstr>
      <vt:lpstr>Data Access Solution</vt:lpstr>
      <vt:lpstr>IBM MarketScan Claims Data</vt:lpstr>
      <vt:lpstr>Phase 1: Data Access Model</vt:lpstr>
      <vt:lpstr>Phase 2: Scaling our Data Access Model</vt:lpstr>
      <vt:lpstr>Next Steps – How do I get more details?</vt:lpstr>
      <vt:lpstr>The Berkeley Restricted Data Center</vt:lpstr>
      <vt:lpstr>PowerPoint Presentation</vt:lpstr>
      <vt:lpstr>PowerPoint Presentation</vt:lpstr>
      <vt:lpstr>The Berkeley Restricted Data Center</vt:lpstr>
      <vt:lpstr>A Guide to Population Health Compute</vt:lpstr>
      <vt:lpstr>Standard Operating Procedure: Compute</vt:lpstr>
      <vt:lpstr>What’s really going on?</vt:lpstr>
      <vt:lpstr>The PHDI Solution</vt:lpstr>
      <vt:lpstr>Conclusion: Contact Us!</vt:lpstr>
      <vt:lpstr>Acknowledgements</vt:lpstr>
      <vt:lpstr>Thank you! Questions?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Hamad, Rita</cp:lastModifiedBy>
  <cp:revision>269</cp:revision>
  <cp:lastPrinted>2019-09-27T22:53:52Z</cp:lastPrinted>
  <dcterms:created xsi:type="dcterms:W3CDTF">2017-04-18T17:07:44Z</dcterms:created>
  <dcterms:modified xsi:type="dcterms:W3CDTF">2019-11-15T23:17:44Z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